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53"/>
  </p:notesMasterIdLst>
  <p:handoutMasterIdLst>
    <p:handoutMasterId r:id="rId54"/>
  </p:handoutMasterIdLst>
  <p:sldIdLst>
    <p:sldId id="474" r:id="rId2"/>
    <p:sldId id="437" r:id="rId3"/>
    <p:sldId id="439" r:id="rId4"/>
    <p:sldId id="329" r:id="rId5"/>
    <p:sldId id="463" r:id="rId6"/>
    <p:sldId id="440" r:id="rId7"/>
    <p:sldId id="438" r:id="rId8"/>
    <p:sldId id="441" r:id="rId9"/>
    <p:sldId id="330" r:id="rId10"/>
    <p:sldId id="443" r:id="rId11"/>
    <p:sldId id="464" r:id="rId12"/>
    <p:sldId id="444" r:id="rId13"/>
    <p:sldId id="284" r:id="rId14"/>
    <p:sldId id="285" r:id="rId15"/>
    <p:sldId id="442" r:id="rId16"/>
    <p:sldId id="413" r:id="rId17"/>
    <p:sldId id="351" r:id="rId18"/>
    <p:sldId id="353" r:id="rId19"/>
    <p:sldId id="354" r:id="rId20"/>
    <p:sldId id="473" r:id="rId21"/>
    <p:sldId id="355" r:id="rId22"/>
    <p:sldId id="356" r:id="rId23"/>
    <p:sldId id="344" r:id="rId24"/>
    <p:sldId id="357" r:id="rId25"/>
    <p:sldId id="358" r:id="rId26"/>
    <p:sldId id="359" r:id="rId27"/>
    <p:sldId id="466" r:id="rId28"/>
    <p:sldId id="471" r:id="rId29"/>
    <p:sldId id="459" r:id="rId30"/>
    <p:sldId id="460" r:id="rId31"/>
    <p:sldId id="450" r:id="rId32"/>
    <p:sldId id="451" r:id="rId33"/>
    <p:sldId id="453" r:id="rId34"/>
    <p:sldId id="452" r:id="rId35"/>
    <p:sldId id="454" r:id="rId36"/>
    <p:sldId id="455" r:id="rId37"/>
    <p:sldId id="467" r:id="rId38"/>
    <p:sldId id="468" r:id="rId39"/>
    <p:sldId id="456" r:id="rId40"/>
    <p:sldId id="457" r:id="rId41"/>
    <p:sldId id="469" r:id="rId42"/>
    <p:sldId id="470" r:id="rId43"/>
    <p:sldId id="472" r:id="rId44"/>
    <p:sldId id="461" r:id="rId45"/>
    <p:sldId id="462" r:id="rId46"/>
    <p:sldId id="458" r:id="rId47"/>
    <p:sldId id="258" r:id="rId48"/>
    <p:sldId id="260" r:id="rId49"/>
    <p:sldId id="261" r:id="rId50"/>
    <p:sldId id="262" r:id="rId51"/>
    <p:sldId id="263" r:id="rId52"/>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83" autoAdjust="0"/>
  </p:normalViewPr>
  <p:slideViewPr>
    <p:cSldViewPr>
      <p:cViewPr varScale="1">
        <p:scale>
          <a:sx n="113" d="100"/>
          <a:sy n="113" d="100"/>
        </p:scale>
        <p:origin x="159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1E6A672-7DAE-46E9-81BF-68B9657AB688}" type="slidenum">
              <a:rPr lang="en-US"/>
              <a:pPr/>
              <a:t>‹#›</a:t>
            </a:fld>
            <a:endParaRPr lang="en-US" dirty="0"/>
          </a:p>
        </p:txBody>
      </p:sp>
    </p:spTree>
    <p:extLst>
      <p:ext uri="{BB962C8B-B14F-4D97-AF65-F5344CB8AC3E}">
        <p14:creationId xmlns:p14="http://schemas.microsoft.com/office/powerpoint/2010/main" val="4169688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93DAC186-BBA3-444C-A706-B0DD7F88873C}" type="slidenum">
              <a:rPr lang="en-US"/>
              <a:pPr/>
              <a:t>‹#›</a:t>
            </a:fld>
            <a:endParaRPr lang="en-US" dirty="0"/>
          </a:p>
        </p:txBody>
      </p:sp>
    </p:spTree>
    <p:extLst>
      <p:ext uri="{BB962C8B-B14F-4D97-AF65-F5344CB8AC3E}">
        <p14:creationId xmlns:p14="http://schemas.microsoft.com/office/powerpoint/2010/main" val="3946454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6">
            <a:extLst>
              <a:ext uri="{FF2B5EF4-FFF2-40B4-BE49-F238E27FC236}">
                <a16:creationId xmlns:a16="http://schemas.microsoft.com/office/drawing/2014/main" id="{B4FF9D52-3519-3CDF-710B-613321CAE0A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1pPr>
            <a:lvl2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2pPr>
            <a:lvl3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3pPr>
            <a:lvl4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4pPr>
            <a:lvl5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9pPr>
          </a:lstStyle>
          <a:p>
            <a:pPr eaLnBrk="1"/>
            <a:fld id="{34434F2F-833B-43B8-91CC-7EDF9E6F3D6F}" type="slidenum">
              <a:rPr lang="ar-SA" altLang="en-US">
                <a:solidFill>
                  <a:srgbClr val="000000"/>
                </a:solidFill>
                <a:latin typeface="Times New Roman" panose="02020603050405020304" pitchFamily="18" charset="0"/>
              </a:rPr>
              <a:pPr eaLnBrk="1"/>
              <a:t>13</a:t>
            </a:fld>
            <a:endParaRPr lang="en-US" altLang="en-US">
              <a:solidFill>
                <a:srgbClr val="000000"/>
              </a:solidFill>
              <a:latin typeface="Times New Roman" panose="02020603050405020304" pitchFamily="18" charset="0"/>
            </a:endParaRPr>
          </a:p>
        </p:txBody>
      </p:sp>
      <p:sp>
        <p:nvSpPr>
          <p:cNvPr id="104451" name="Rectangle 1">
            <a:extLst>
              <a:ext uri="{FF2B5EF4-FFF2-40B4-BE49-F238E27FC236}">
                <a16:creationId xmlns:a16="http://schemas.microsoft.com/office/drawing/2014/main" id="{61F54603-1008-C49F-66B1-C6EB51EEBEA6}"/>
              </a:ext>
            </a:extLst>
          </p:cNvPr>
          <p:cNvSpPr>
            <a:spLocks noGrp="1" noRot="1" noChangeAspect="1" noChangeArrowheads="1" noTextEdit="1"/>
          </p:cNvSpPr>
          <p:nvPr>
            <p:ph type="sldImg"/>
          </p:nvPr>
        </p:nvSpPr>
        <p:spPr>
          <a:xfrm>
            <a:off x="909638" y="754063"/>
            <a:ext cx="4960937" cy="3722687"/>
          </a:xfrm>
          <a:solidFill>
            <a:srgbClr val="FFFFFF"/>
          </a:solidFill>
          <a:ln>
            <a:solidFill>
              <a:srgbClr val="000000"/>
            </a:solidFill>
            <a:miter lim="800000"/>
            <a:headEnd/>
            <a:tailEnd/>
          </a:ln>
        </p:spPr>
      </p:sp>
      <p:sp>
        <p:nvSpPr>
          <p:cNvPr id="104452" name="Rectangle 2">
            <a:extLst>
              <a:ext uri="{FF2B5EF4-FFF2-40B4-BE49-F238E27FC236}">
                <a16:creationId xmlns:a16="http://schemas.microsoft.com/office/drawing/2014/main" id="{AEE5A514-ACD4-83C9-FDFA-775F2636EB90}"/>
              </a:ext>
            </a:extLst>
          </p:cNvPr>
          <p:cNvSpPr>
            <a:spLocks noGrp="1" noChangeArrowheads="1"/>
          </p:cNvSpPr>
          <p:nvPr>
            <p:ph type="body" idx="1"/>
          </p:nvPr>
        </p:nvSpPr>
        <p:spPr>
          <a:xfrm>
            <a:off x="677863" y="4714875"/>
            <a:ext cx="54260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40D75A-2E1C-44F6-8089-70CC2A7183C8}" type="slidenum">
              <a:rPr lang="en-US"/>
              <a:pPr/>
              <a:t>24</a:t>
            </a:fld>
            <a:endParaRPr lang="en-US"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6900B-3E4A-45EA-B0C0-A640DA7F8A59}" type="slidenum">
              <a:rPr lang="en-US"/>
              <a:pPr/>
              <a:t>25</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A5B51-C097-441D-A2BF-963588643947}" type="slidenum">
              <a:rPr lang="en-US"/>
              <a:pPr/>
              <a:t>26</a:t>
            </a:fld>
            <a:endParaRPr lang="en-US" dirty="0"/>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B07FD9BC-C532-C7B5-2E8C-3DD9DE5A27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BBA6056-B0B7-7AC3-8E0C-D32DE0CA4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4580" name="Slide Number Placeholder 3">
            <a:extLst>
              <a:ext uri="{FF2B5EF4-FFF2-40B4-BE49-F238E27FC236}">
                <a16:creationId xmlns:a16="http://schemas.microsoft.com/office/drawing/2014/main" id="{D0EB63EA-EEFA-5E10-4FBB-8C82802553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93FF582-AA7B-4919-B46E-8F2020362EE6}" type="slidenum">
              <a:rPr lang="en-US" altLang="en-US">
                <a:solidFill>
                  <a:srgbClr val="000000"/>
                </a:solidFill>
                <a:latin typeface="Arial" panose="020B0604020202020204" pitchFamily="34" charset="0"/>
              </a:rPr>
              <a:pPr/>
              <a:t>47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F931EE0-6D87-5AEA-EE5D-E2F86F0E89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0D4D797-7379-457D-F01F-97C48C28B8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6628" name="Slide Number Placeholder 3">
            <a:extLst>
              <a:ext uri="{FF2B5EF4-FFF2-40B4-BE49-F238E27FC236}">
                <a16:creationId xmlns:a16="http://schemas.microsoft.com/office/drawing/2014/main" id="{03CBDD12-6EEC-2AD9-6B42-3B1E3C5E42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15772DA-2004-47BC-9D52-C382FFB66ED2}" type="slidenum">
              <a:rPr lang="en-US" altLang="en-US">
                <a:solidFill>
                  <a:srgbClr val="000000"/>
                </a:solidFill>
                <a:latin typeface="Arial" panose="020B0604020202020204" pitchFamily="34" charset="0"/>
              </a:rPr>
              <a:pPr/>
              <a:t>48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B1085A9-1CB5-D1B0-70A2-721889AF61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EE8B5ADD-77BC-F5A9-F4E2-B5B734C5E8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7652" name="Slide Number Placeholder 3">
            <a:extLst>
              <a:ext uri="{FF2B5EF4-FFF2-40B4-BE49-F238E27FC236}">
                <a16:creationId xmlns:a16="http://schemas.microsoft.com/office/drawing/2014/main" id="{57D18E03-D096-29A1-8A87-2D51DAD81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65168DA-9398-476C-AF8D-BC4366A7FD85}" type="slidenum">
              <a:rPr lang="en-US" altLang="en-US">
                <a:solidFill>
                  <a:srgbClr val="000000"/>
                </a:solidFill>
                <a:latin typeface="Arial" panose="020B0604020202020204" pitchFamily="34" charset="0"/>
              </a:rPr>
              <a:pPr/>
              <a:t>49</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2C07114-C66D-7B05-BF1E-311310EAE0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1FC7B3C-4CEA-A803-2D33-624919AEBD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6" name="Slide Number Placeholder 3">
            <a:extLst>
              <a:ext uri="{FF2B5EF4-FFF2-40B4-BE49-F238E27FC236}">
                <a16:creationId xmlns:a16="http://schemas.microsoft.com/office/drawing/2014/main" id="{8B27C0F0-9A7C-E913-9C94-85824396949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5BB6F36-BABC-47C5-92B2-D6B852C71F12}" type="slidenum">
              <a:rPr lang="en-US" altLang="en-US">
                <a:solidFill>
                  <a:srgbClr val="000000"/>
                </a:solidFill>
                <a:latin typeface="Arial" panose="020B0604020202020204" pitchFamily="34" charset="0"/>
              </a:rPr>
              <a:pPr/>
              <a:t>50</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B5A08EF-DBEA-BFF6-9318-65C58E6C16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A517E1E8-1427-DFA1-E348-C70AA49EE1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Slide Number Placeholder 3">
            <a:extLst>
              <a:ext uri="{FF2B5EF4-FFF2-40B4-BE49-F238E27FC236}">
                <a16:creationId xmlns:a16="http://schemas.microsoft.com/office/drawing/2014/main" id="{4EA7EDFB-CD24-710B-67B6-1895C7605E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5CF71FE-3753-4944-AA4F-E0A1A357B841}" type="slidenum">
              <a:rPr lang="en-US" altLang="en-US">
                <a:solidFill>
                  <a:srgbClr val="000000"/>
                </a:solidFill>
                <a:latin typeface="Arial" panose="020B0604020202020204" pitchFamily="34" charset="0"/>
              </a:rPr>
              <a:pPr/>
              <a:t>51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6">
            <a:extLst>
              <a:ext uri="{FF2B5EF4-FFF2-40B4-BE49-F238E27FC236}">
                <a16:creationId xmlns:a16="http://schemas.microsoft.com/office/drawing/2014/main" id="{2179A220-A809-CCC7-F369-322815AB993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1pPr>
            <a:lvl2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2pPr>
            <a:lvl3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3pPr>
            <a:lvl4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4pPr>
            <a:lvl5pPr eaLnBrk="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417513" algn="l"/>
                <a:tab pos="836613" algn="l"/>
                <a:tab pos="1254125" algn="l"/>
                <a:tab pos="1673225" algn="l"/>
                <a:tab pos="2092325" algn="l"/>
                <a:tab pos="2509838" algn="l"/>
                <a:tab pos="2928938" algn="l"/>
              </a:tabLst>
              <a:defRPr>
                <a:solidFill>
                  <a:schemeClr val="tx1"/>
                </a:solidFill>
                <a:latin typeface="Arial" panose="020B0604020202020204" pitchFamily="34" charset="0"/>
                <a:cs typeface="Arial" panose="020B0604020202020204" pitchFamily="34" charset="0"/>
              </a:defRPr>
            </a:lvl9pPr>
          </a:lstStyle>
          <a:p>
            <a:pPr eaLnBrk="1"/>
            <a:fld id="{F5787A09-2D6A-4D8A-9054-A5DCD3D8801B}" type="slidenum">
              <a:rPr lang="ar-SA" altLang="en-US">
                <a:solidFill>
                  <a:srgbClr val="000000"/>
                </a:solidFill>
                <a:latin typeface="Times New Roman" panose="02020603050405020304" pitchFamily="18" charset="0"/>
              </a:rPr>
              <a:pPr eaLnBrk="1"/>
              <a:t>14</a:t>
            </a:fld>
            <a:endParaRPr lang="en-US" altLang="en-US">
              <a:solidFill>
                <a:srgbClr val="000000"/>
              </a:solidFill>
              <a:latin typeface="Times New Roman" panose="02020603050405020304" pitchFamily="18" charset="0"/>
            </a:endParaRPr>
          </a:p>
        </p:txBody>
      </p:sp>
      <p:sp>
        <p:nvSpPr>
          <p:cNvPr id="105475" name="Rectangle 1">
            <a:extLst>
              <a:ext uri="{FF2B5EF4-FFF2-40B4-BE49-F238E27FC236}">
                <a16:creationId xmlns:a16="http://schemas.microsoft.com/office/drawing/2014/main" id="{F24C912A-E286-6811-925C-A3E2F1866538}"/>
              </a:ext>
            </a:extLst>
          </p:cNvPr>
          <p:cNvSpPr>
            <a:spLocks noGrp="1" noRot="1" noChangeAspect="1" noChangeArrowheads="1" noTextEdit="1"/>
          </p:cNvSpPr>
          <p:nvPr>
            <p:ph type="sldImg"/>
          </p:nvPr>
        </p:nvSpPr>
        <p:spPr>
          <a:xfrm>
            <a:off x="909638" y="754063"/>
            <a:ext cx="4960937" cy="3722687"/>
          </a:xfrm>
          <a:solidFill>
            <a:srgbClr val="FFFFFF"/>
          </a:solidFill>
          <a:ln>
            <a:solidFill>
              <a:srgbClr val="000000"/>
            </a:solidFill>
            <a:miter lim="800000"/>
            <a:headEnd/>
            <a:tailEnd/>
          </a:ln>
        </p:spPr>
      </p:sp>
      <p:sp>
        <p:nvSpPr>
          <p:cNvPr id="105476" name="Rectangle 2">
            <a:extLst>
              <a:ext uri="{FF2B5EF4-FFF2-40B4-BE49-F238E27FC236}">
                <a16:creationId xmlns:a16="http://schemas.microsoft.com/office/drawing/2014/main" id="{D85BAB19-B5E6-9BFA-5C81-27DC129B2828}"/>
              </a:ext>
            </a:extLst>
          </p:cNvPr>
          <p:cNvSpPr>
            <a:spLocks noGrp="1" noChangeArrowheads="1"/>
          </p:cNvSpPr>
          <p:nvPr>
            <p:ph type="body" idx="1"/>
          </p:nvPr>
        </p:nvSpPr>
        <p:spPr>
          <a:xfrm>
            <a:off x="677863" y="4714875"/>
            <a:ext cx="5426075"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B1D993-8744-434B-9343-D45A2BE44242}" type="slidenum">
              <a:rPr lang="en-US"/>
              <a:pPr/>
              <a:t>17</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99A847-7737-422C-9DCA-13FD8A14A3AC}" type="slidenum">
              <a:rPr lang="en-US"/>
              <a:pPr/>
              <a:t>18</a:t>
            </a:fld>
            <a:endParaRPr lang="en-US" dirty="0"/>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C6C5E-5A4A-4D3E-A34F-22F459ADB41C}" type="slidenum">
              <a:rPr lang="en-US"/>
              <a:pPr/>
              <a:t>19</a:t>
            </a:fld>
            <a:endParaRPr 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C6C5E-5A4A-4D3E-A34F-22F459ADB41C}" type="slidenum">
              <a:rPr lang="en-US"/>
              <a:pPr/>
              <a:t>20</a:t>
            </a:fld>
            <a:endParaRPr 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2663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64D22-C2E1-4337-A5D3-75F831896B22}" type="slidenum">
              <a:rPr lang="en-US"/>
              <a:pPr/>
              <a:t>21</a:t>
            </a:fld>
            <a:endParaRPr lang="en-US" dirty="0"/>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268C5-8F96-4827-88CA-FA98FFDB2FD6}" type="slidenum">
              <a:rPr lang="en-US"/>
              <a:pPr/>
              <a:t>22</a:t>
            </a:fld>
            <a:endParaRPr lang="en-US" dirty="0"/>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79F36-772A-4B62-A5A2-06E474C93989}" type="slidenum">
              <a:rPr lang="en-US"/>
              <a:pPr/>
              <a:t>23</a:t>
            </a:fld>
            <a:endParaRPr lang="en-US" dirty="0"/>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124200"/>
            <a:ext cx="7772400" cy="838200"/>
          </a:xfrm>
        </p:spPr>
        <p:txBody>
          <a:bodyPr/>
          <a:lstStyle>
            <a:lvl1pPr>
              <a:defRPr sz="4400"/>
            </a:lvl1pPr>
          </a:lstStyle>
          <a:p>
            <a:pPr lvl="0"/>
            <a:r>
              <a:rPr lang="en-US" noProof="0"/>
              <a:t>Click to edit Master title</a:t>
            </a:r>
          </a:p>
        </p:txBody>
      </p:sp>
      <p:sp>
        <p:nvSpPr>
          <p:cNvPr id="4099" name="Rectangle 3"/>
          <p:cNvSpPr>
            <a:spLocks noGrp="1" noChangeArrowheads="1"/>
          </p:cNvSpPr>
          <p:nvPr>
            <p:ph type="subTitle" idx="1"/>
          </p:nvPr>
        </p:nvSpPr>
        <p:spPr>
          <a:xfrm>
            <a:off x="1371600" y="4191000"/>
            <a:ext cx="6248400" cy="990600"/>
          </a:xfrm>
        </p:spPr>
        <p:txBody>
          <a:bodyPr/>
          <a:lstStyle>
            <a:lvl1pPr marL="0" indent="0" algn="ctr">
              <a:buFontTx/>
              <a:buNone/>
              <a:defRPr sz="4300" b="1"/>
            </a:lvl1pPr>
          </a:lstStyle>
          <a:p>
            <a:pPr lvl="0"/>
            <a:r>
              <a:rPr lang="en-US" noProof="0"/>
              <a:t>Click to edit Master subtitle style</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endParaRPr lang="en-US" dirty="0"/>
          </a:p>
        </p:txBody>
      </p:sp>
      <p:sp>
        <p:nvSpPr>
          <p:cNvPr id="4101" name="Rectangle 5"/>
          <p:cNvSpPr>
            <a:spLocks noGrp="1" noChangeArrowheads="1"/>
          </p:cNvSpPr>
          <p:nvPr>
            <p:ph type="ftr" sz="quarter" idx="3"/>
          </p:nvPr>
        </p:nvSpPr>
        <p:spPr>
          <a:xfrm>
            <a:off x="3124200" y="6248400"/>
            <a:ext cx="2895600" cy="457200"/>
          </a:xfrm>
        </p:spPr>
        <p:txBody>
          <a:bodyPr/>
          <a:lstStyle>
            <a:lvl1pPr algn="ctr">
              <a:defRPr>
                <a:latin typeface="Times New Roman" pitchFamily="18" charset="0"/>
              </a:defRPr>
            </a:lvl1pPr>
          </a:lstStyle>
          <a:p>
            <a:r>
              <a:rPr lang="en-US" dirty="0"/>
              <a:t>CWNA Guide to Wireless LANs, Third Edition</a:t>
            </a:r>
          </a:p>
        </p:txBody>
      </p:sp>
      <p:sp>
        <p:nvSpPr>
          <p:cNvPr id="4102" name="Rectangle 6"/>
          <p:cNvSpPr>
            <a:spLocks noGrp="1" noChangeArrowheads="1"/>
          </p:cNvSpPr>
          <p:nvPr>
            <p:ph type="sldNum" sz="quarter" idx="4"/>
          </p:nvPr>
        </p:nvSpPr>
        <p:spPr>
          <a:xfrm>
            <a:off x="6553200" y="6248400"/>
            <a:ext cx="1905000" cy="457200"/>
          </a:xfrm>
        </p:spPr>
        <p:txBody>
          <a:bodyPr/>
          <a:lstStyle>
            <a:lvl1pPr>
              <a:defRPr>
                <a:latin typeface="Times New Roman" pitchFamily="18" charset="0"/>
              </a:defRPr>
            </a:lvl1pPr>
          </a:lstStyle>
          <a:p>
            <a:fld id="{3AC2301F-574E-4306-A85C-606643C21A2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9C1237F1-AB9D-4E17-A62B-748C327ED704}" type="slidenum">
              <a:rPr lang="en-US"/>
              <a:pPr/>
              <a:t>‹#›</a:t>
            </a:fld>
            <a:endParaRPr lang="en-US" dirty="0"/>
          </a:p>
        </p:txBody>
      </p:sp>
    </p:spTree>
    <p:extLst>
      <p:ext uri="{BB962C8B-B14F-4D97-AF65-F5344CB8AC3E}">
        <p14:creationId xmlns:p14="http://schemas.microsoft.com/office/powerpoint/2010/main" val="15570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F7680D1F-1D4E-4104-9FB7-27669A4B112D}" type="slidenum">
              <a:rPr lang="en-US"/>
              <a:pPr/>
              <a:t>‹#›</a:t>
            </a:fld>
            <a:endParaRPr lang="en-US" dirty="0"/>
          </a:p>
        </p:txBody>
      </p:sp>
    </p:spTree>
    <p:extLst>
      <p:ext uri="{BB962C8B-B14F-4D97-AF65-F5344CB8AC3E}">
        <p14:creationId xmlns:p14="http://schemas.microsoft.com/office/powerpoint/2010/main" val="418256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324600"/>
            <a:ext cx="5867400" cy="381000"/>
          </a:xfrm>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a:xfrm>
            <a:off x="6553200" y="6324600"/>
            <a:ext cx="2057400" cy="381000"/>
          </a:xfrm>
        </p:spPr>
        <p:txBody>
          <a:bodyPr/>
          <a:lstStyle>
            <a:lvl1pPr>
              <a:defRPr/>
            </a:lvl1pPr>
          </a:lstStyle>
          <a:p>
            <a:fld id="{1792682D-3DC8-408A-A5C0-0EC8B3D47ED8}" type="slidenum">
              <a:rPr lang="en-US"/>
              <a:pPr/>
              <a:t>‹#›</a:t>
            </a:fld>
            <a:endParaRPr lang="en-US" dirty="0"/>
          </a:p>
        </p:txBody>
      </p:sp>
    </p:spTree>
    <p:extLst>
      <p:ext uri="{BB962C8B-B14F-4D97-AF65-F5344CB8AC3E}">
        <p14:creationId xmlns:p14="http://schemas.microsoft.com/office/powerpoint/2010/main" val="10083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33400" y="6324600"/>
            <a:ext cx="3810000" cy="381000"/>
          </a:xfrm>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DA74B27A-9F94-4AB0-8E28-79F23ED549D9}" type="slidenum">
              <a:rPr lang="en-US"/>
              <a:pPr/>
              <a:t>‹#›</a:t>
            </a:fld>
            <a:endParaRPr lang="en-US" dirty="0"/>
          </a:p>
        </p:txBody>
      </p:sp>
    </p:spTree>
    <p:extLst>
      <p:ext uri="{BB962C8B-B14F-4D97-AF65-F5344CB8AC3E}">
        <p14:creationId xmlns:p14="http://schemas.microsoft.com/office/powerpoint/2010/main" val="146331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79D82A38-77E9-4E44-A6E3-D518AECBA870}" type="slidenum">
              <a:rPr lang="en-US"/>
              <a:pPr/>
              <a:t>‹#›</a:t>
            </a:fld>
            <a:endParaRPr lang="en-US" dirty="0"/>
          </a:p>
        </p:txBody>
      </p:sp>
    </p:spTree>
    <p:extLst>
      <p:ext uri="{BB962C8B-B14F-4D97-AF65-F5344CB8AC3E}">
        <p14:creationId xmlns:p14="http://schemas.microsoft.com/office/powerpoint/2010/main" val="100099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CA8A0E9-E244-4ED9-9754-215D22E5639F}" type="slidenum">
              <a:rPr lang="en-US"/>
              <a:pPr/>
              <a:t>‹#›</a:t>
            </a:fld>
            <a:endParaRPr lang="en-US" dirty="0"/>
          </a:p>
        </p:txBody>
      </p:sp>
    </p:spTree>
    <p:extLst>
      <p:ext uri="{BB962C8B-B14F-4D97-AF65-F5344CB8AC3E}">
        <p14:creationId xmlns:p14="http://schemas.microsoft.com/office/powerpoint/2010/main" val="1666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CWNA Guide to Wireless LANs, Third Edition</a:t>
            </a:r>
          </a:p>
        </p:txBody>
      </p:sp>
      <p:sp>
        <p:nvSpPr>
          <p:cNvPr id="8" name="Slide Number Placeholder 7"/>
          <p:cNvSpPr>
            <a:spLocks noGrp="1"/>
          </p:cNvSpPr>
          <p:nvPr>
            <p:ph type="sldNum" sz="quarter" idx="11"/>
          </p:nvPr>
        </p:nvSpPr>
        <p:spPr/>
        <p:txBody>
          <a:bodyPr/>
          <a:lstStyle>
            <a:lvl1pPr>
              <a:defRPr/>
            </a:lvl1pPr>
          </a:lstStyle>
          <a:p>
            <a:fld id="{807EC313-B18A-43E1-B2D3-EC3E58605514}" type="slidenum">
              <a:rPr lang="en-US"/>
              <a:pPr/>
              <a:t>‹#›</a:t>
            </a:fld>
            <a:endParaRPr lang="en-US" dirty="0"/>
          </a:p>
        </p:txBody>
      </p:sp>
    </p:spTree>
    <p:extLst>
      <p:ext uri="{BB962C8B-B14F-4D97-AF65-F5344CB8AC3E}">
        <p14:creationId xmlns:p14="http://schemas.microsoft.com/office/powerpoint/2010/main" val="5859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CWNA Guide to Wireless LANs, Third Edition</a:t>
            </a:r>
          </a:p>
        </p:txBody>
      </p:sp>
      <p:sp>
        <p:nvSpPr>
          <p:cNvPr id="4" name="Slide Number Placeholder 3"/>
          <p:cNvSpPr>
            <a:spLocks noGrp="1"/>
          </p:cNvSpPr>
          <p:nvPr>
            <p:ph type="sldNum" sz="quarter" idx="11"/>
          </p:nvPr>
        </p:nvSpPr>
        <p:spPr/>
        <p:txBody>
          <a:bodyPr/>
          <a:lstStyle>
            <a:lvl1pPr>
              <a:defRPr/>
            </a:lvl1pPr>
          </a:lstStyle>
          <a:p>
            <a:fld id="{C1561F12-9D13-4A7F-B2CB-AAE666F16BE3}" type="slidenum">
              <a:rPr lang="en-US"/>
              <a:pPr/>
              <a:t>‹#›</a:t>
            </a:fld>
            <a:endParaRPr lang="en-US" dirty="0"/>
          </a:p>
        </p:txBody>
      </p:sp>
    </p:spTree>
    <p:extLst>
      <p:ext uri="{BB962C8B-B14F-4D97-AF65-F5344CB8AC3E}">
        <p14:creationId xmlns:p14="http://schemas.microsoft.com/office/powerpoint/2010/main" val="379587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CWNA Guide to Wireless LANs, Third Edition</a:t>
            </a:r>
          </a:p>
        </p:txBody>
      </p:sp>
      <p:sp>
        <p:nvSpPr>
          <p:cNvPr id="3" name="Slide Number Placeholder 2"/>
          <p:cNvSpPr>
            <a:spLocks noGrp="1"/>
          </p:cNvSpPr>
          <p:nvPr>
            <p:ph type="sldNum" sz="quarter" idx="11"/>
          </p:nvPr>
        </p:nvSpPr>
        <p:spPr/>
        <p:txBody>
          <a:bodyPr/>
          <a:lstStyle>
            <a:lvl1pPr>
              <a:defRPr/>
            </a:lvl1pPr>
          </a:lstStyle>
          <a:p>
            <a:fld id="{6CDE5FE5-AED6-4DDA-A2B6-C3DCBDE8318D}" type="slidenum">
              <a:rPr lang="en-US"/>
              <a:pPr/>
              <a:t>‹#›</a:t>
            </a:fld>
            <a:endParaRPr lang="en-US" dirty="0"/>
          </a:p>
        </p:txBody>
      </p:sp>
    </p:spTree>
    <p:extLst>
      <p:ext uri="{BB962C8B-B14F-4D97-AF65-F5344CB8AC3E}">
        <p14:creationId xmlns:p14="http://schemas.microsoft.com/office/powerpoint/2010/main" val="124121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9B5D454-CE86-44B8-8568-0E32CDEEF0E4}" type="slidenum">
              <a:rPr lang="en-US"/>
              <a:pPr/>
              <a:t>‹#›</a:t>
            </a:fld>
            <a:endParaRPr lang="en-US" dirty="0"/>
          </a:p>
        </p:txBody>
      </p:sp>
    </p:spTree>
    <p:extLst>
      <p:ext uri="{BB962C8B-B14F-4D97-AF65-F5344CB8AC3E}">
        <p14:creationId xmlns:p14="http://schemas.microsoft.com/office/powerpoint/2010/main" val="48639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80F3A8A8-1B45-48D4-8C94-6FE891AC39FC}" type="slidenum">
              <a:rPr lang="en-US"/>
              <a:pPr/>
              <a:t>‹#›</a:t>
            </a:fld>
            <a:endParaRPr lang="en-US" dirty="0"/>
          </a:p>
        </p:txBody>
      </p:sp>
    </p:spTree>
    <p:extLst>
      <p:ext uri="{BB962C8B-B14F-4D97-AF65-F5344CB8AC3E}">
        <p14:creationId xmlns:p14="http://schemas.microsoft.com/office/powerpoint/2010/main" val="11500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9" name="Rectangle 5"/>
          <p:cNvSpPr>
            <a:spLocks noGrp="1" noChangeArrowheads="1"/>
          </p:cNvSpPr>
          <p:nvPr>
            <p:ph type="ftr" sz="quarter" idx="3"/>
          </p:nvPr>
        </p:nvSpPr>
        <p:spPr bwMode="auto">
          <a:xfrm>
            <a:off x="533400" y="63246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latin typeface="+mn-lt"/>
              </a:defRPr>
            </a:lvl1pPr>
          </a:lstStyle>
          <a:p>
            <a:r>
              <a:rPr lang="en-US" dirty="0"/>
              <a:t>CWNA Guide to Wireless LANs, Third Edition</a:t>
            </a:r>
          </a:p>
        </p:txBody>
      </p:sp>
      <p:sp>
        <p:nvSpPr>
          <p:cNvPr id="1030" name="Rectangle 6"/>
          <p:cNvSpPr>
            <a:spLocks noGrp="1" noChangeArrowheads="1"/>
          </p:cNvSpPr>
          <p:nvPr>
            <p:ph type="sldNum" sz="quarter" idx="4"/>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22222"/>
                </a:solidFill>
                <a:latin typeface="+mn-lt"/>
              </a:defRPr>
            </a:lvl1pPr>
          </a:lstStyle>
          <a:p>
            <a:fld id="{6AFEB572-24C5-4FA5-AC1A-3B985FECE64B}" type="slidenum">
              <a:rPr lang="en-US"/>
              <a:pPr/>
              <a:t>‹#›</a:t>
            </a:fld>
            <a:endParaRPr lang="en-US" dirty="0"/>
          </a:p>
        </p:txBody>
      </p:sp>
      <p:sp>
        <p:nvSpPr>
          <p:cNvPr id="6" name="TextBox 5"/>
          <p:cNvSpPr txBox="1"/>
          <p:nvPr userDrawn="1"/>
        </p:nvSpPr>
        <p:spPr>
          <a:xfrm>
            <a:off x="4495800" y="6477000"/>
            <a:ext cx="1676400" cy="261610"/>
          </a:xfrm>
          <a:prstGeom prst="rect">
            <a:avLst/>
          </a:prstGeom>
          <a:noFill/>
        </p:spPr>
        <p:txBody>
          <a:bodyPr wrap="square" rtlCol="0">
            <a:spAutoFit/>
          </a:bodyPr>
          <a:lstStyle/>
          <a:p>
            <a:pPr marL="0" marR="0">
              <a:spcBef>
                <a:spcPts val="0"/>
              </a:spcBef>
              <a:spcAft>
                <a:spcPts val="0"/>
              </a:spcAft>
            </a:pPr>
            <a:r>
              <a:rPr lang="en-US" sz="1100" dirty="0">
                <a:solidFill>
                  <a:schemeClr val="tx1"/>
                </a:solidFill>
                <a:effectLst/>
                <a:latin typeface="Calibri"/>
                <a:ea typeface="Calibri"/>
              </a:rPr>
              <a:t>© 2013 Cengage Learning</a:t>
            </a:r>
            <a:endParaRPr lang="en-US" sz="1100" dirty="0">
              <a:solidFill>
                <a:schemeClr val="tx1"/>
              </a:solidFill>
              <a:effectLst/>
              <a:latin typeface="Times New Roman"/>
              <a:ea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3600">
          <a:solidFill>
            <a:srgbClr val="222222"/>
          </a:solidFill>
          <a:latin typeface="+mj-lt"/>
          <a:ea typeface="+mj-ea"/>
          <a:cs typeface="+mj-cs"/>
        </a:defRPr>
      </a:lvl1pPr>
      <a:lvl2pPr algn="ctr" rtl="0" fontAlgn="base">
        <a:spcBef>
          <a:spcPct val="0"/>
        </a:spcBef>
        <a:spcAft>
          <a:spcPct val="0"/>
        </a:spcAft>
        <a:defRPr sz="3600">
          <a:solidFill>
            <a:srgbClr val="222222"/>
          </a:solidFill>
          <a:latin typeface="Arial" charset="0"/>
        </a:defRPr>
      </a:lvl2pPr>
      <a:lvl3pPr algn="ctr" rtl="0" fontAlgn="base">
        <a:spcBef>
          <a:spcPct val="0"/>
        </a:spcBef>
        <a:spcAft>
          <a:spcPct val="0"/>
        </a:spcAft>
        <a:defRPr sz="3600">
          <a:solidFill>
            <a:srgbClr val="222222"/>
          </a:solidFill>
          <a:latin typeface="Arial" charset="0"/>
        </a:defRPr>
      </a:lvl3pPr>
      <a:lvl4pPr algn="ctr" rtl="0" fontAlgn="base">
        <a:spcBef>
          <a:spcPct val="0"/>
        </a:spcBef>
        <a:spcAft>
          <a:spcPct val="0"/>
        </a:spcAft>
        <a:defRPr sz="3600">
          <a:solidFill>
            <a:srgbClr val="222222"/>
          </a:solidFill>
          <a:latin typeface="Arial" charset="0"/>
        </a:defRPr>
      </a:lvl4pPr>
      <a:lvl5pPr algn="ctr" rtl="0" fontAlgn="base">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1848A9E-4386-45AA-9350-92475CC02C0B}"/>
              </a:ext>
            </a:extLst>
          </p:cNvPr>
          <p:cNvSpPr>
            <a:spLocks noGrp="1"/>
          </p:cNvSpPr>
          <p:nvPr>
            <p:ph type="ctrTitle"/>
          </p:nvPr>
        </p:nvSpPr>
        <p:spPr/>
        <p:txBody>
          <a:bodyPr/>
          <a:lstStyle/>
          <a:p>
            <a:r>
              <a:rPr lang="en-US" sz="4000" dirty="0"/>
              <a:t>Wireless Communication System</a:t>
            </a:r>
          </a:p>
        </p:txBody>
      </p:sp>
      <p:sp>
        <p:nvSpPr>
          <p:cNvPr id="6" name="Subtitle 5">
            <a:extLst>
              <a:ext uri="{FF2B5EF4-FFF2-40B4-BE49-F238E27FC236}">
                <a16:creationId xmlns:a16="http://schemas.microsoft.com/office/drawing/2014/main" id="{E454FF92-6253-4653-BF18-6C8A7CCA2843}"/>
              </a:ext>
            </a:extLst>
          </p:cNvPr>
          <p:cNvSpPr>
            <a:spLocks noGrp="1"/>
          </p:cNvSpPr>
          <p:nvPr>
            <p:ph type="subTitle" idx="1"/>
          </p:nvPr>
        </p:nvSpPr>
        <p:spPr/>
        <p:txBody>
          <a:bodyPr/>
          <a:lstStyle/>
          <a:p>
            <a:r>
              <a:rPr lang="en-US" dirty="0"/>
              <a:t>Chapter 4</a:t>
            </a:r>
          </a:p>
        </p:txBody>
      </p:sp>
      <p:sp>
        <p:nvSpPr>
          <p:cNvPr id="4" name="Slide Number Placeholder 3">
            <a:extLst>
              <a:ext uri="{FF2B5EF4-FFF2-40B4-BE49-F238E27FC236}">
                <a16:creationId xmlns:a16="http://schemas.microsoft.com/office/drawing/2014/main" id="{2C25E0EB-F5D3-4A10-AABF-537752101A5D}"/>
              </a:ext>
            </a:extLst>
          </p:cNvPr>
          <p:cNvSpPr>
            <a:spLocks noGrp="1"/>
          </p:cNvSpPr>
          <p:nvPr>
            <p:ph type="sldNum" sz="quarter" idx="4"/>
          </p:nvPr>
        </p:nvSpPr>
        <p:spPr/>
        <p:txBody>
          <a:bodyPr/>
          <a:lstStyle/>
          <a:p>
            <a:fld id="{DA74B27A-9F94-4AB0-8E28-79F23ED549D9}" type="slidenum">
              <a:rPr lang="en-US" smtClean="0"/>
              <a:pPr/>
              <a:t>1</a:t>
            </a:fld>
            <a:endParaRPr lang="en-US" dirty="0"/>
          </a:p>
        </p:txBody>
      </p:sp>
    </p:spTree>
    <p:extLst>
      <p:ext uri="{BB962C8B-B14F-4D97-AF65-F5344CB8AC3E}">
        <p14:creationId xmlns:p14="http://schemas.microsoft.com/office/powerpoint/2010/main" val="2542161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BE0C-4F52-5F3F-BE53-DCA3D1642654}"/>
              </a:ext>
            </a:extLst>
          </p:cNvPr>
          <p:cNvSpPr>
            <a:spLocks noGrp="1"/>
          </p:cNvSpPr>
          <p:nvPr>
            <p:ph type="title"/>
          </p:nvPr>
        </p:nvSpPr>
        <p:spPr/>
        <p:txBody>
          <a:bodyPr/>
          <a:lstStyle/>
          <a:p>
            <a:r>
              <a:rPr lang="en-GB" dirty="0"/>
              <a:t>Cyclic redundancy check</a:t>
            </a:r>
          </a:p>
        </p:txBody>
      </p:sp>
      <p:sp>
        <p:nvSpPr>
          <p:cNvPr id="3" name="Content Placeholder 2">
            <a:extLst>
              <a:ext uri="{FF2B5EF4-FFF2-40B4-BE49-F238E27FC236}">
                <a16:creationId xmlns:a16="http://schemas.microsoft.com/office/drawing/2014/main" id="{B9D82BE8-B1E4-E0AF-0587-C5D2C8B664E8}"/>
              </a:ext>
            </a:extLst>
          </p:cNvPr>
          <p:cNvSpPr>
            <a:spLocks noGrp="1"/>
          </p:cNvSpPr>
          <p:nvPr>
            <p:ph idx="1"/>
          </p:nvPr>
        </p:nvSpPr>
        <p:spPr>
          <a:xfrm>
            <a:off x="381000" y="1676400"/>
            <a:ext cx="8382000" cy="4572000"/>
          </a:xfrm>
        </p:spPr>
        <p:txBody>
          <a:bodyPr/>
          <a:lstStyle/>
          <a:p>
            <a:r>
              <a:rPr lang="en-GB" dirty="0"/>
              <a:t>Cyclic redundancy check (CRC) is probably the most reliable scheme for error detection. </a:t>
            </a:r>
          </a:p>
          <a:p>
            <a:r>
              <a:rPr lang="en-GB" dirty="0"/>
              <a:t>Let k = Block of binary data, an n = length of CRC sequence, which is appended to the k-bit data block. </a:t>
            </a:r>
          </a:p>
          <a:p>
            <a:r>
              <a:rPr lang="en-GB" dirty="0"/>
              <a:t>The n-bit CRC determined in such a way that the resulting k + n bit sequence is exactly divisible by some predetermined bit string (generator polynomial) which is n + 1 bit long. </a:t>
            </a:r>
          </a:p>
          <a:p>
            <a:endParaRPr lang="en-GB" dirty="0"/>
          </a:p>
        </p:txBody>
      </p:sp>
      <p:sp>
        <p:nvSpPr>
          <p:cNvPr id="4" name="Slide Number Placeholder 3">
            <a:extLst>
              <a:ext uri="{FF2B5EF4-FFF2-40B4-BE49-F238E27FC236}">
                <a16:creationId xmlns:a16="http://schemas.microsoft.com/office/drawing/2014/main" id="{79AF2F1E-F227-6A0F-4BAF-15275B2A92DB}"/>
              </a:ext>
            </a:extLst>
          </p:cNvPr>
          <p:cNvSpPr>
            <a:spLocks noGrp="1"/>
          </p:cNvSpPr>
          <p:nvPr>
            <p:ph type="sldNum" sz="quarter" idx="11"/>
          </p:nvPr>
        </p:nvSpPr>
        <p:spPr/>
        <p:txBody>
          <a:bodyPr/>
          <a:lstStyle/>
          <a:p>
            <a:fld id="{DA74B27A-9F94-4AB0-8E28-79F23ED549D9}" type="slidenum">
              <a:rPr lang="en-US" smtClean="0"/>
              <a:pPr/>
              <a:t>10</a:t>
            </a:fld>
            <a:endParaRPr lang="en-US" dirty="0"/>
          </a:p>
        </p:txBody>
      </p:sp>
    </p:spTree>
    <p:extLst>
      <p:ext uri="{BB962C8B-B14F-4D97-AF65-F5344CB8AC3E}">
        <p14:creationId xmlns:p14="http://schemas.microsoft.com/office/powerpoint/2010/main" val="282373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B3321-CF37-F514-3FE0-91EB49DFDFE8}"/>
              </a:ext>
            </a:extLst>
          </p:cNvPr>
          <p:cNvSpPr>
            <a:spLocks noGrp="1"/>
          </p:cNvSpPr>
          <p:nvPr>
            <p:ph type="title"/>
          </p:nvPr>
        </p:nvSpPr>
        <p:spPr/>
        <p:txBody>
          <a:bodyPr/>
          <a:lstStyle/>
          <a:p>
            <a:r>
              <a:rPr lang="en-GB" dirty="0"/>
              <a:t>The steps in CRC generation are as follows:</a:t>
            </a:r>
            <a:br>
              <a:rPr lang="en-GB" dirty="0"/>
            </a:br>
            <a:endParaRPr lang="en-GB" dirty="0"/>
          </a:p>
        </p:txBody>
      </p:sp>
      <p:sp>
        <p:nvSpPr>
          <p:cNvPr id="3" name="Content Placeholder 2">
            <a:extLst>
              <a:ext uri="{FF2B5EF4-FFF2-40B4-BE49-F238E27FC236}">
                <a16:creationId xmlns:a16="http://schemas.microsoft.com/office/drawing/2014/main" id="{8A994963-2151-D551-B5C5-A9DABBAE630E}"/>
              </a:ext>
            </a:extLst>
          </p:cNvPr>
          <p:cNvSpPr>
            <a:spLocks noGrp="1"/>
          </p:cNvSpPr>
          <p:nvPr>
            <p:ph idx="1"/>
          </p:nvPr>
        </p:nvSpPr>
        <p:spPr/>
        <p:txBody>
          <a:bodyPr/>
          <a:lstStyle/>
          <a:p>
            <a:pPr marL="514350" indent="-514350">
              <a:buFont typeface="+mj-lt"/>
              <a:buAutoNum type="arabicPeriod"/>
            </a:pPr>
            <a:r>
              <a:rPr lang="en-GB" dirty="0"/>
              <a:t>For the binary data of k and generator polynomial G with n bits, a string of n − 1 zero bits is appended to k.</a:t>
            </a:r>
          </a:p>
          <a:p>
            <a:pPr marL="514350" indent="-514350">
              <a:buFont typeface="+mj-lt"/>
              <a:buAutoNum type="arabicPeriod"/>
            </a:pPr>
            <a:r>
              <a:rPr lang="en-GB" dirty="0"/>
              <a:t>Then k (appended with zero bits) is divided by the generator G.</a:t>
            </a:r>
          </a:p>
          <a:p>
            <a:pPr marL="514350" indent="-514350">
              <a:buFont typeface="+mj-lt"/>
              <a:buAutoNum type="arabicPeriod"/>
            </a:pPr>
            <a:r>
              <a:rPr lang="en-GB" dirty="0"/>
              <a:t>The quotient of this division is discarded, but the remainder is called CRC.</a:t>
            </a:r>
          </a:p>
          <a:p>
            <a:pPr marL="514350" indent="-514350">
              <a:buFont typeface="+mj-lt"/>
              <a:buAutoNum type="arabicPeriod"/>
            </a:pPr>
            <a:r>
              <a:rPr lang="en-GB" dirty="0"/>
              <a:t>The CRC value is appended to k (without appended zero bits) and transmitted.</a:t>
            </a:r>
          </a:p>
        </p:txBody>
      </p:sp>
      <p:sp>
        <p:nvSpPr>
          <p:cNvPr id="4" name="Slide Number Placeholder 3">
            <a:extLst>
              <a:ext uri="{FF2B5EF4-FFF2-40B4-BE49-F238E27FC236}">
                <a16:creationId xmlns:a16="http://schemas.microsoft.com/office/drawing/2014/main" id="{7338CD1A-4819-7C65-0C93-84770FFF5A1B}"/>
              </a:ext>
            </a:extLst>
          </p:cNvPr>
          <p:cNvSpPr>
            <a:spLocks noGrp="1"/>
          </p:cNvSpPr>
          <p:nvPr>
            <p:ph type="sldNum" sz="quarter" idx="11"/>
          </p:nvPr>
        </p:nvSpPr>
        <p:spPr/>
        <p:txBody>
          <a:bodyPr/>
          <a:lstStyle/>
          <a:p>
            <a:fld id="{DA74B27A-9F94-4AB0-8E28-79F23ED549D9}" type="slidenum">
              <a:rPr lang="en-US" smtClean="0"/>
              <a:pPr/>
              <a:t>11</a:t>
            </a:fld>
            <a:endParaRPr lang="en-US" dirty="0"/>
          </a:p>
        </p:txBody>
      </p:sp>
    </p:spTree>
    <p:extLst>
      <p:ext uri="{BB962C8B-B14F-4D97-AF65-F5344CB8AC3E}">
        <p14:creationId xmlns:p14="http://schemas.microsoft.com/office/powerpoint/2010/main" val="3715382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4921-4874-5E4C-58A4-755D6DC78D23}"/>
              </a:ext>
            </a:extLst>
          </p:cNvPr>
          <p:cNvSpPr>
            <a:spLocks noGrp="1"/>
          </p:cNvSpPr>
          <p:nvPr>
            <p:ph type="title"/>
          </p:nvPr>
        </p:nvSpPr>
        <p:spPr/>
        <p:txBody>
          <a:bodyPr/>
          <a:lstStyle/>
          <a:p>
            <a:r>
              <a:rPr lang="en-GB" dirty="0"/>
              <a:t>Example </a:t>
            </a:r>
          </a:p>
        </p:txBody>
      </p:sp>
      <p:sp>
        <p:nvSpPr>
          <p:cNvPr id="3" name="Content Placeholder 2">
            <a:extLst>
              <a:ext uri="{FF2B5EF4-FFF2-40B4-BE49-F238E27FC236}">
                <a16:creationId xmlns:a16="http://schemas.microsoft.com/office/drawing/2014/main" id="{FC66E9FA-FFBE-1D45-3B0F-C3BEDFAE90D2}"/>
              </a:ext>
            </a:extLst>
          </p:cNvPr>
          <p:cNvSpPr>
            <a:spLocks noGrp="1"/>
          </p:cNvSpPr>
          <p:nvPr>
            <p:ph idx="1"/>
          </p:nvPr>
        </p:nvSpPr>
        <p:spPr/>
        <p:txBody>
          <a:bodyPr/>
          <a:lstStyle/>
          <a:p>
            <a:r>
              <a:rPr lang="en-GB" dirty="0"/>
              <a:t>Consider the data to be transmitted k is 101110 using CRC-error checking method. Suppose the generator polynomial G is chosen as 1001(X</a:t>
            </a:r>
            <a:r>
              <a:rPr lang="en-GB" baseline="30000" dirty="0"/>
              <a:t>3</a:t>
            </a:r>
            <a:r>
              <a:rPr lang="en-GB" dirty="0"/>
              <a:t>+1). Find the final value that the transmitter sends and show the error detection process at the receiver. </a:t>
            </a:r>
          </a:p>
          <a:p>
            <a:endParaRPr lang="en-GB" dirty="0"/>
          </a:p>
        </p:txBody>
      </p:sp>
      <p:sp>
        <p:nvSpPr>
          <p:cNvPr id="4" name="Slide Number Placeholder 3">
            <a:extLst>
              <a:ext uri="{FF2B5EF4-FFF2-40B4-BE49-F238E27FC236}">
                <a16:creationId xmlns:a16="http://schemas.microsoft.com/office/drawing/2014/main" id="{4D93F0D7-9E13-FA95-59A0-BB9FEAA8FFB0}"/>
              </a:ext>
            </a:extLst>
          </p:cNvPr>
          <p:cNvSpPr>
            <a:spLocks noGrp="1"/>
          </p:cNvSpPr>
          <p:nvPr>
            <p:ph type="sldNum" sz="quarter" idx="11"/>
          </p:nvPr>
        </p:nvSpPr>
        <p:spPr/>
        <p:txBody>
          <a:bodyPr/>
          <a:lstStyle/>
          <a:p>
            <a:fld id="{DA74B27A-9F94-4AB0-8E28-79F23ED549D9}" type="slidenum">
              <a:rPr lang="en-US" smtClean="0"/>
              <a:pPr/>
              <a:t>12</a:t>
            </a:fld>
            <a:endParaRPr lang="en-US" dirty="0"/>
          </a:p>
        </p:txBody>
      </p:sp>
    </p:spTree>
    <p:extLst>
      <p:ext uri="{BB962C8B-B14F-4D97-AF65-F5344CB8AC3E}">
        <p14:creationId xmlns:p14="http://schemas.microsoft.com/office/powerpoint/2010/main" val="2036929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C8E76E-C923-B08B-ACAA-28C10C560BC8}"/>
              </a:ext>
            </a:extLst>
          </p:cNvPr>
          <p:cNvPicPr>
            <a:picLocks noChangeAspect="1"/>
          </p:cNvPicPr>
          <p:nvPr/>
        </p:nvPicPr>
        <p:blipFill>
          <a:blip r:embed="rId3"/>
          <a:stretch>
            <a:fillRect/>
          </a:stretch>
        </p:blipFill>
        <p:spPr>
          <a:xfrm>
            <a:off x="468278" y="-26894"/>
            <a:ext cx="8370922" cy="6858000"/>
          </a:xfrm>
          <a:prstGeom prst="rect">
            <a:avLst/>
          </a:prstGeom>
        </p:spPr>
      </p:pic>
      <p:sp>
        <p:nvSpPr>
          <p:cNvPr id="4" name="Content Placeholder 2">
            <a:extLst>
              <a:ext uri="{FF2B5EF4-FFF2-40B4-BE49-F238E27FC236}">
                <a16:creationId xmlns:a16="http://schemas.microsoft.com/office/drawing/2014/main" id="{FF9BFCAB-B20E-DDFE-E6A5-1F8410493AC3}"/>
              </a:ext>
            </a:extLst>
          </p:cNvPr>
          <p:cNvSpPr txBox="1">
            <a:spLocks/>
          </p:cNvSpPr>
          <p:nvPr/>
        </p:nvSpPr>
        <p:spPr>
          <a:xfrm>
            <a:off x="1981200" y="2590800"/>
            <a:ext cx="3048000" cy="2133600"/>
          </a:xfrm>
          <a:prstGeom prst="rect">
            <a:avLst/>
          </a:prstGeom>
        </p:spPr>
        <p:txBody>
          <a:bodyPr/>
          <a:lst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algn="r"/>
            <a:endParaRPr lang="en-GB" kern="0" dirty="0"/>
          </a:p>
        </p:txBody>
      </p:sp>
      <p:sp>
        <p:nvSpPr>
          <p:cNvPr id="5" name="TextBox 4">
            <a:extLst>
              <a:ext uri="{FF2B5EF4-FFF2-40B4-BE49-F238E27FC236}">
                <a16:creationId xmlns:a16="http://schemas.microsoft.com/office/drawing/2014/main" id="{5F578BDD-8061-FB3D-ED9A-DE8A31EDDF91}"/>
              </a:ext>
            </a:extLst>
          </p:cNvPr>
          <p:cNvSpPr txBox="1"/>
          <p:nvPr/>
        </p:nvSpPr>
        <p:spPr>
          <a:xfrm>
            <a:off x="838200" y="2819400"/>
            <a:ext cx="1737783" cy="707886"/>
          </a:xfrm>
          <a:prstGeom prst="rect">
            <a:avLst/>
          </a:prstGeom>
          <a:noFill/>
        </p:spPr>
        <p:txBody>
          <a:bodyPr wrap="none" rtlCol="0">
            <a:spAutoFit/>
          </a:bodyPr>
          <a:lstStyle/>
          <a:p>
            <a:r>
              <a:rPr lang="en-US" dirty="0">
                <a:solidFill>
                  <a:schemeClr val="tx1">
                    <a:lumMod val="95000"/>
                    <a:lumOff val="5000"/>
                  </a:schemeClr>
                </a:solidFill>
              </a:rPr>
              <a:t>CRC </a:t>
            </a:r>
          </a:p>
          <a:p>
            <a:r>
              <a:rPr lang="en-US" dirty="0">
                <a:solidFill>
                  <a:schemeClr val="tx1">
                    <a:lumMod val="95000"/>
                    <a:lumOff val="5000"/>
                  </a:schemeClr>
                </a:solidFill>
              </a:rPr>
              <a:t>AT Transmitter</a:t>
            </a:r>
            <a:endParaRPr lang="en-GB" dirty="0">
              <a:solidFill>
                <a:schemeClr val="tx1">
                  <a:lumMod val="95000"/>
                  <a:lumOff val="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887ED2-FADE-C4B9-1791-89C416E88619}"/>
              </a:ext>
            </a:extLst>
          </p:cNvPr>
          <p:cNvPicPr>
            <a:picLocks noChangeAspect="1"/>
          </p:cNvPicPr>
          <p:nvPr/>
        </p:nvPicPr>
        <p:blipFill>
          <a:blip r:embed="rId3"/>
          <a:stretch>
            <a:fillRect/>
          </a:stretch>
        </p:blipFill>
        <p:spPr>
          <a:xfrm>
            <a:off x="934919" y="0"/>
            <a:ext cx="7274162" cy="6858000"/>
          </a:xfrm>
          <a:prstGeom prst="rect">
            <a:avLst/>
          </a:prstGeom>
        </p:spPr>
      </p:pic>
      <p:sp>
        <p:nvSpPr>
          <p:cNvPr id="4" name="TextBox 3">
            <a:extLst>
              <a:ext uri="{FF2B5EF4-FFF2-40B4-BE49-F238E27FC236}">
                <a16:creationId xmlns:a16="http://schemas.microsoft.com/office/drawing/2014/main" id="{EFC13EF5-4C51-DD26-F0EC-162C86F19308}"/>
              </a:ext>
            </a:extLst>
          </p:cNvPr>
          <p:cNvSpPr txBox="1"/>
          <p:nvPr/>
        </p:nvSpPr>
        <p:spPr>
          <a:xfrm>
            <a:off x="838200" y="2819400"/>
            <a:ext cx="1469313" cy="707886"/>
          </a:xfrm>
          <a:prstGeom prst="rect">
            <a:avLst/>
          </a:prstGeom>
          <a:noFill/>
        </p:spPr>
        <p:txBody>
          <a:bodyPr wrap="none" rtlCol="0">
            <a:spAutoFit/>
          </a:bodyPr>
          <a:lstStyle/>
          <a:p>
            <a:r>
              <a:rPr lang="en-US" dirty="0">
                <a:solidFill>
                  <a:schemeClr val="tx1">
                    <a:lumMod val="95000"/>
                    <a:lumOff val="5000"/>
                  </a:schemeClr>
                </a:solidFill>
              </a:rPr>
              <a:t>CRC </a:t>
            </a:r>
          </a:p>
          <a:p>
            <a:r>
              <a:rPr lang="en-US" dirty="0">
                <a:solidFill>
                  <a:schemeClr val="tx1">
                    <a:lumMod val="95000"/>
                    <a:lumOff val="5000"/>
                  </a:schemeClr>
                </a:solidFill>
              </a:rPr>
              <a:t>AT Receiver</a:t>
            </a:r>
            <a:endParaRPr lang="en-GB" dirty="0">
              <a:solidFill>
                <a:schemeClr val="tx1">
                  <a:lumMod val="95000"/>
                  <a:lumOff val="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D912-D433-2501-08D0-0ECE65ACE9AD}"/>
              </a:ext>
            </a:extLst>
          </p:cNvPr>
          <p:cNvSpPr>
            <a:spLocks noGrp="1"/>
          </p:cNvSpPr>
          <p:nvPr>
            <p:ph type="title"/>
          </p:nvPr>
        </p:nvSpPr>
        <p:spPr/>
        <p:txBody>
          <a:bodyPr/>
          <a:lstStyle/>
          <a:p>
            <a:r>
              <a:rPr lang="en-US" dirty="0"/>
              <a:t>Wireless Communication System</a:t>
            </a:r>
            <a:endParaRPr lang="en-GB" dirty="0"/>
          </a:p>
        </p:txBody>
      </p:sp>
      <p:pic>
        <p:nvPicPr>
          <p:cNvPr id="6" name="Content Placeholder 5">
            <a:extLst>
              <a:ext uri="{FF2B5EF4-FFF2-40B4-BE49-F238E27FC236}">
                <a16:creationId xmlns:a16="http://schemas.microsoft.com/office/drawing/2014/main" id="{44794852-5C5A-5CBF-98E2-1C6279E0F778}"/>
              </a:ext>
            </a:extLst>
          </p:cNvPr>
          <p:cNvPicPr>
            <a:picLocks noGrp="1" noChangeAspect="1"/>
          </p:cNvPicPr>
          <p:nvPr>
            <p:ph idx="1"/>
          </p:nvPr>
        </p:nvPicPr>
        <p:blipFill>
          <a:blip r:embed="rId2"/>
          <a:stretch>
            <a:fillRect/>
          </a:stretch>
        </p:blipFill>
        <p:spPr>
          <a:xfrm>
            <a:off x="228600" y="2209800"/>
            <a:ext cx="8564661" cy="3048000"/>
          </a:xfrm>
        </p:spPr>
      </p:pic>
      <p:sp>
        <p:nvSpPr>
          <p:cNvPr id="3" name="Rectangle: Rounded Corners 2">
            <a:extLst>
              <a:ext uri="{FF2B5EF4-FFF2-40B4-BE49-F238E27FC236}">
                <a16:creationId xmlns:a16="http://schemas.microsoft.com/office/drawing/2014/main" id="{488753C9-CCEF-869A-DF8F-F251448EBE57}"/>
              </a:ext>
            </a:extLst>
          </p:cNvPr>
          <p:cNvSpPr/>
          <p:nvPr/>
        </p:nvSpPr>
        <p:spPr bwMode="auto">
          <a:xfrm>
            <a:off x="5791200" y="2590800"/>
            <a:ext cx="2209800" cy="2590800"/>
          </a:xfrm>
          <a:prstGeom prst="roundRect">
            <a:avLst/>
          </a:prstGeom>
          <a:solidFill>
            <a:srgbClr val="92D050">
              <a:alpha val="29000"/>
            </a:srgb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Times New Roman" pitchFamily="18" charset="0"/>
            </a:endParaRPr>
          </a:p>
        </p:txBody>
      </p:sp>
      <p:sp>
        <p:nvSpPr>
          <p:cNvPr id="4" name="Slide Number Placeholder 3">
            <a:extLst>
              <a:ext uri="{FF2B5EF4-FFF2-40B4-BE49-F238E27FC236}">
                <a16:creationId xmlns:a16="http://schemas.microsoft.com/office/drawing/2014/main" id="{7DDA068A-62C8-1B1D-E5F8-774C0152A56F}"/>
              </a:ext>
            </a:extLst>
          </p:cNvPr>
          <p:cNvSpPr>
            <a:spLocks noGrp="1"/>
          </p:cNvSpPr>
          <p:nvPr>
            <p:ph type="sldNum" sz="quarter" idx="11"/>
          </p:nvPr>
        </p:nvSpPr>
        <p:spPr/>
        <p:txBody>
          <a:bodyPr/>
          <a:lstStyle/>
          <a:p>
            <a:fld id="{DA74B27A-9F94-4AB0-8E28-79F23ED549D9}" type="slidenum">
              <a:rPr lang="en-US" smtClean="0"/>
              <a:pPr/>
              <a:t>15</a:t>
            </a:fld>
            <a:endParaRPr lang="en-US" dirty="0"/>
          </a:p>
        </p:txBody>
      </p:sp>
    </p:spTree>
    <p:extLst>
      <p:ext uri="{BB962C8B-B14F-4D97-AF65-F5344CB8AC3E}">
        <p14:creationId xmlns:p14="http://schemas.microsoft.com/office/powerpoint/2010/main" val="191099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Frequency Modulation</a:t>
            </a:r>
          </a:p>
        </p:txBody>
      </p:sp>
      <p:sp>
        <p:nvSpPr>
          <p:cNvPr id="3" name="Content Placeholder 2"/>
          <p:cNvSpPr>
            <a:spLocks noGrp="1"/>
          </p:cNvSpPr>
          <p:nvPr>
            <p:ph idx="1"/>
          </p:nvPr>
        </p:nvSpPr>
        <p:spPr/>
        <p:txBody>
          <a:bodyPr/>
          <a:lstStyle/>
          <a:p>
            <a:r>
              <a:rPr lang="en-US" dirty="0"/>
              <a:t>In order for an electromagnetic wave to transmit information it must be modified</a:t>
            </a:r>
          </a:p>
          <a:p>
            <a:pPr lvl="1"/>
            <a:r>
              <a:rPr lang="en-US" dirty="0"/>
              <a:t>Modification is called </a:t>
            </a:r>
            <a:r>
              <a:rPr lang="en-US" b="1" dirty="0"/>
              <a:t>modulation</a:t>
            </a:r>
            <a:r>
              <a:rPr lang="en-US" dirty="0"/>
              <a:t> or </a:t>
            </a:r>
            <a:r>
              <a:rPr lang="en-US" b="1" dirty="0"/>
              <a:t>keying</a:t>
            </a:r>
          </a:p>
          <a:p>
            <a:r>
              <a:rPr lang="en-US" dirty="0"/>
              <a:t>An electromagnetic wave that has been modified in order to carry information is a </a:t>
            </a:r>
            <a:r>
              <a:rPr lang="en-US" b="1" dirty="0"/>
              <a:t>carrier</a:t>
            </a:r>
          </a:p>
          <a:p>
            <a:pPr lvl="1"/>
            <a:r>
              <a:rPr lang="en-US" dirty="0"/>
              <a:t>Also called </a:t>
            </a:r>
            <a:r>
              <a:rPr lang="en-US" b="1" dirty="0"/>
              <a:t>carrier wave </a:t>
            </a:r>
            <a:r>
              <a:rPr lang="en-US" dirty="0"/>
              <a:t>or </a:t>
            </a:r>
            <a:r>
              <a:rPr lang="en-US" b="1" dirty="0"/>
              <a:t>carrier signal</a:t>
            </a:r>
          </a:p>
          <a:p>
            <a:r>
              <a:rPr lang="en-US" dirty="0"/>
              <a:t>Modulations can be performed on either analog or digital transmissions</a:t>
            </a:r>
          </a:p>
          <a:p>
            <a:r>
              <a:rPr lang="en-US" dirty="0"/>
              <a:t>Modulation is the process of changing some property such as amplitude or frequency of the carrier wave with data signal</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16</a:t>
            </a:fld>
            <a:endParaRPr lang="en-US" dirty="0"/>
          </a:p>
        </p:txBody>
      </p:sp>
    </p:spTree>
    <p:extLst>
      <p:ext uri="{BB962C8B-B14F-4D97-AF65-F5344CB8AC3E}">
        <p14:creationId xmlns:p14="http://schemas.microsoft.com/office/powerpoint/2010/main" val="3332210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3B7CD26-1B85-4A70-B8C6-DFA344423E88}" type="slidenum">
              <a:rPr lang="en-US"/>
              <a:pPr/>
              <a:t>17</a:t>
            </a:fld>
            <a:endParaRPr lang="en-US" dirty="0"/>
          </a:p>
        </p:txBody>
      </p:sp>
      <p:sp>
        <p:nvSpPr>
          <p:cNvPr id="181250" name="Rectangle 2"/>
          <p:cNvSpPr>
            <a:spLocks noGrp="1" noChangeArrowheads="1"/>
          </p:cNvSpPr>
          <p:nvPr>
            <p:ph type="title"/>
          </p:nvPr>
        </p:nvSpPr>
        <p:spPr/>
        <p:txBody>
          <a:bodyPr/>
          <a:lstStyle/>
          <a:p>
            <a:r>
              <a:rPr lang="en-US" dirty="0"/>
              <a:t>Analog Modulation</a:t>
            </a:r>
          </a:p>
        </p:txBody>
      </p:sp>
      <p:sp>
        <p:nvSpPr>
          <p:cNvPr id="181251" name="Rectangle 3"/>
          <p:cNvSpPr>
            <a:spLocks noGrp="1" noChangeArrowheads="1"/>
          </p:cNvSpPr>
          <p:nvPr>
            <p:ph type="body" idx="1"/>
          </p:nvPr>
        </p:nvSpPr>
        <p:spPr/>
        <p:txBody>
          <a:bodyPr/>
          <a:lstStyle/>
          <a:p>
            <a:pPr>
              <a:lnSpc>
                <a:spcPct val="90000"/>
              </a:lnSpc>
            </a:pPr>
            <a:r>
              <a:rPr lang="en-US" b="1" dirty="0"/>
              <a:t>Analog signal</a:t>
            </a:r>
            <a:r>
              <a:rPr lang="en-US" dirty="0"/>
              <a:t>: continuous signal with no breaks </a:t>
            </a:r>
          </a:p>
          <a:p>
            <a:pPr>
              <a:lnSpc>
                <a:spcPct val="90000"/>
              </a:lnSpc>
            </a:pPr>
            <a:r>
              <a:rPr lang="en-US" b="1" dirty="0"/>
              <a:t>Amplitude modulation (AM):</a:t>
            </a:r>
            <a:r>
              <a:rPr lang="en-US" dirty="0"/>
              <a:t> Changes amplitude so that highest peaks of carrier wave represent 1 bit while lower waves represent 0 bit</a:t>
            </a:r>
          </a:p>
          <a:p>
            <a:pPr>
              <a:lnSpc>
                <a:spcPct val="90000"/>
              </a:lnSpc>
            </a:pPr>
            <a:r>
              <a:rPr lang="en-US" b="1" dirty="0"/>
              <a:t>Frequency modulation (FM): </a:t>
            </a:r>
            <a:r>
              <a:rPr lang="en-US" dirty="0"/>
              <a:t>Changes number of waves representing one cycle</a:t>
            </a:r>
          </a:p>
          <a:p>
            <a:pPr lvl="1">
              <a:lnSpc>
                <a:spcPct val="90000"/>
              </a:lnSpc>
            </a:pPr>
            <a:r>
              <a:rPr lang="en-US" dirty="0"/>
              <a:t>Number of waves to represent 1 bit more than number of waves to represent 0 bit</a:t>
            </a:r>
          </a:p>
          <a:p>
            <a:pPr>
              <a:lnSpc>
                <a:spcPct val="90000"/>
              </a:lnSpc>
            </a:pPr>
            <a:r>
              <a:rPr lang="en-US" b="1" dirty="0"/>
              <a:t>Phase modulation (PM): </a:t>
            </a:r>
            <a:r>
              <a:rPr lang="en-US" dirty="0"/>
              <a:t>Changes starting point of cycle</a:t>
            </a:r>
          </a:p>
          <a:p>
            <a:pPr lvl="1">
              <a:lnSpc>
                <a:spcPct val="90000"/>
              </a:lnSpc>
            </a:pPr>
            <a:r>
              <a:rPr lang="en-US" dirty="0"/>
              <a:t>When bits change from 1 to 0 bit or vice versa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8BB3EB25-E00C-44CD-87C0-B5A695C024DD}" type="slidenum">
              <a:rPr lang="en-US"/>
              <a:pPr/>
              <a:t>18</a:t>
            </a:fld>
            <a:endParaRPr lang="en-US" dirty="0"/>
          </a:p>
        </p:txBody>
      </p:sp>
      <p:sp>
        <p:nvSpPr>
          <p:cNvPr id="183300" name="Rectangle 4"/>
          <p:cNvSpPr>
            <a:spLocks noChangeArrowheads="1"/>
          </p:cNvSpPr>
          <p:nvPr/>
        </p:nvSpPr>
        <p:spPr bwMode="auto">
          <a:xfrm>
            <a:off x="433589" y="5730081"/>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Amplitude modulation (AM)</a:t>
            </a:r>
          </a:p>
        </p:txBody>
      </p:sp>
      <p:pic>
        <p:nvPicPr>
          <p:cNvPr id="1026" name="Picture 2">
            <a:extLst>
              <a:ext uri="{FF2B5EF4-FFF2-40B4-BE49-F238E27FC236}">
                <a16:creationId xmlns:a16="http://schemas.microsoft.com/office/drawing/2014/main" id="{589AD5FA-10CF-5451-58D4-B88739E14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271826"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7500B342-C28E-42B9-9C35-91F1091561A0}" type="slidenum">
              <a:rPr lang="en-US"/>
              <a:pPr/>
              <a:t>19</a:t>
            </a:fld>
            <a:endParaRPr lang="en-US" dirty="0"/>
          </a:p>
        </p:txBody>
      </p:sp>
      <p:sp>
        <p:nvSpPr>
          <p:cNvPr id="184324" name="Rectangle 4"/>
          <p:cNvSpPr>
            <a:spLocks noChangeArrowheads="1"/>
          </p:cNvSpPr>
          <p:nvPr/>
        </p:nvSpPr>
        <p:spPr bwMode="auto">
          <a:xfrm>
            <a:off x="457200" y="573652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Frequency modulation (FM)</a:t>
            </a:r>
          </a:p>
        </p:txBody>
      </p:sp>
      <p:pic>
        <p:nvPicPr>
          <p:cNvPr id="2050" name="Picture 2">
            <a:extLst>
              <a:ext uri="{FF2B5EF4-FFF2-40B4-BE49-F238E27FC236}">
                <a16:creationId xmlns:a16="http://schemas.microsoft.com/office/drawing/2014/main" id="{B5319F71-203B-4F97-1DF0-E2ED6E01C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75" y="990600"/>
            <a:ext cx="8365173"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D912-D433-2501-08D0-0ECE65ACE9AD}"/>
              </a:ext>
            </a:extLst>
          </p:cNvPr>
          <p:cNvSpPr>
            <a:spLocks noGrp="1"/>
          </p:cNvSpPr>
          <p:nvPr>
            <p:ph type="title"/>
          </p:nvPr>
        </p:nvSpPr>
        <p:spPr/>
        <p:txBody>
          <a:bodyPr/>
          <a:lstStyle/>
          <a:p>
            <a:r>
              <a:rPr lang="en-US" dirty="0"/>
              <a:t>Wireless Communication System</a:t>
            </a:r>
            <a:endParaRPr lang="en-GB" dirty="0"/>
          </a:p>
        </p:txBody>
      </p:sp>
      <p:pic>
        <p:nvPicPr>
          <p:cNvPr id="6" name="Content Placeholder 5">
            <a:extLst>
              <a:ext uri="{FF2B5EF4-FFF2-40B4-BE49-F238E27FC236}">
                <a16:creationId xmlns:a16="http://schemas.microsoft.com/office/drawing/2014/main" id="{44794852-5C5A-5CBF-98E2-1C6279E0F778}"/>
              </a:ext>
            </a:extLst>
          </p:cNvPr>
          <p:cNvPicPr>
            <a:picLocks noGrp="1" noChangeAspect="1"/>
          </p:cNvPicPr>
          <p:nvPr>
            <p:ph idx="1"/>
          </p:nvPr>
        </p:nvPicPr>
        <p:blipFill>
          <a:blip r:embed="rId2"/>
          <a:stretch>
            <a:fillRect/>
          </a:stretch>
        </p:blipFill>
        <p:spPr>
          <a:xfrm>
            <a:off x="228600" y="2209800"/>
            <a:ext cx="8564661" cy="3048000"/>
          </a:xfrm>
        </p:spPr>
      </p:pic>
      <p:sp>
        <p:nvSpPr>
          <p:cNvPr id="4" name="Slide Number Placeholder 3">
            <a:extLst>
              <a:ext uri="{FF2B5EF4-FFF2-40B4-BE49-F238E27FC236}">
                <a16:creationId xmlns:a16="http://schemas.microsoft.com/office/drawing/2014/main" id="{7DDA068A-62C8-1B1D-E5F8-774C0152A56F}"/>
              </a:ext>
            </a:extLst>
          </p:cNvPr>
          <p:cNvSpPr>
            <a:spLocks noGrp="1"/>
          </p:cNvSpPr>
          <p:nvPr>
            <p:ph type="sldNum" sz="quarter" idx="11"/>
          </p:nvPr>
        </p:nvSpPr>
        <p:spPr/>
        <p:txBody>
          <a:bodyPr/>
          <a:lstStyle/>
          <a:p>
            <a:fld id="{DA74B27A-9F94-4AB0-8E28-79F23ED549D9}" type="slidenum">
              <a:rPr lang="en-US" smtClean="0"/>
              <a:pPr/>
              <a:t>2</a:t>
            </a:fld>
            <a:endParaRPr lang="en-US" dirty="0"/>
          </a:p>
        </p:txBody>
      </p:sp>
      <p:sp>
        <p:nvSpPr>
          <p:cNvPr id="7" name="Rectangle: Rounded Corners 6">
            <a:extLst>
              <a:ext uri="{FF2B5EF4-FFF2-40B4-BE49-F238E27FC236}">
                <a16:creationId xmlns:a16="http://schemas.microsoft.com/office/drawing/2014/main" id="{8D23D0BA-F9BF-76F5-D506-6F80FF25D35C}"/>
              </a:ext>
            </a:extLst>
          </p:cNvPr>
          <p:cNvSpPr/>
          <p:nvPr/>
        </p:nvSpPr>
        <p:spPr bwMode="auto">
          <a:xfrm>
            <a:off x="2286000" y="2590800"/>
            <a:ext cx="1752600" cy="2590800"/>
          </a:xfrm>
          <a:prstGeom prst="roundRect">
            <a:avLst/>
          </a:prstGeom>
          <a:solidFill>
            <a:srgbClr val="92D050">
              <a:alpha val="29000"/>
            </a:srgb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Times New Roman" pitchFamily="18" charset="0"/>
            </a:endParaRPr>
          </a:p>
        </p:txBody>
      </p:sp>
    </p:spTree>
    <p:extLst>
      <p:ext uri="{BB962C8B-B14F-4D97-AF65-F5344CB8AC3E}">
        <p14:creationId xmlns:p14="http://schemas.microsoft.com/office/powerpoint/2010/main" val="219328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7500B342-C28E-42B9-9C35-91F1091561A0}" type="slidenum">
              <a:rPr lang="en-US"/>
              <a:pPr/>
              <a:t>20</a:t>
            </a:fld>
            <a:endParaRPr lang="en-US" dirty="0"/>
          </a:p>
        </p:txBody>
      </p:sp>
      <p:sp>
        <p:nvSpPr>
          <p:cNvPr id="184324" name="Rectangle 4"/>
          <p:cNvSpPr>
            <a:spLocks noChangeArrowheads="1"/>
          </p:cNvSpPr>
          <p:nvPr/>
        </p:nvSpPr>
        <p:spPr bwMode="auto">
          <a:xfrm>
            <a:off x="457200" y="573652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Frequency modulation (FM)</a:t>
            </a:r>
          </a:p>
        </p:txBody>
      </p:sp>
      <p:pic>
        <p:nvPicPr>
          <p:cNvPr id="3074" name="Picture 2">
            <a:extLst>
              <a:ext uri="{FF2B5EF4-FFF2-40B4-BE49-F238E27FC236}">
                <a16:creationId xmlns:a16="http://schemas.microsoft.com/office/drawing/2014/main" id="{F72F8989-6132-5CAB-D3F8-8A630001E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30" y="381000"/>
            <a:ext cx="801850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839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F22BB366-88F6-4F73-8502-7EEA65165374}" type="slidenum">
              <a:rPr lang="en-US"/>
              <a:pPr/>
              <a:t>21</a:t>
            </a:fld>
            <a:endParaRPr lang="en-US" dirty="0"/>
          </a:p>
        </p:txBody>
      </p:sp>
      <p:sp>
        <p:nvSpPr>
          <p:cNvPr id="185348" name="Rectangle 4"/>
          <p:cNvSpPr>
            <a:spLocks noChangeArrowheads="1"/>
          </p:cNvSpPr>
          <p:nvPr/>
        </p:nvSpPr>
        <p:spPr bwMode="auto">
          <a:xfrm>
            <a:off x="533400" y="624840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Phase modulation (PM)</a:t>
            </a:r>
          </a:p>
        </p:txBody>
      </p:sp>
      <p:pic>
        <p:nvPicPr>
          <p:cNvPr id="7" name="Picture 6">
            <a:extLst>
              <a:ext uri="{FF2B5EF4-FFF2-40B4-BE49-F238E27FC236}">
                <a16:creationId xmlns:a16="http://schemas.microsoft.com/office/drawing/2014/main" id="{630B39D1-5E6E-0D13-757C-E58FC05ED9E7}"/>
              </a:ext>
            </a:extLst>
          </p:cNvPr>
          <p:cNvPicPr>
            <a:picLocks noChangeAspect="1"/>
          </p:cNvPicPr>
          <p:nvPr/>
        </p:nvPicPr>
        <p:blipFill>
          <a:blip r:embed="rId3"/>
          <a:stretch>
            <a:fillRect/>
          </a:stretch>
        </p:blipFill>
        <p:spPr>
          <a:xfrm>
            <a:off x="762000" y="228600"/>
            <a:ext cx="7262424" cy="6858000"/>
          </a:xfrm>
          <a:prstGeom prst="rect">
            <a:avLst/>
          </a:prstGeom>
        </p:spPr>
      </p:pic>
      <p:sp>
        <p:nvSpPr>
          <p:cNvPr id="8" name="TextBox 7">
            <a:extLst>
              <a:ext uri="{FF2B5EF4-FFF2-40B4-BE49-F238E27FC236}">
                <a16:creationId xmlns:a16="http://schemas.microsoft.com/office/drawing/2014/main" id="{F8F430D6-DC5F-7D0C-4979-9D5A9D8181CE}"/>
              </a:ext>
            </a:extLst>
          </p:cNvPr>
          <p:cNvSpPr txBox="1"/>
          <p:nvPr/>
        </p:nvSpPr>
        <p:spPr>
          <a:xfrm>
            <a:off x="2852199" y="533400"/>
            <a:ext cx="1798890" cy="400110"/>
          </a:xfrm>
          <a:prstGeom prst="rect">
            <a:avLst/>
          </a:prstGeom>
          <a:noFill/>
        </p:spPr>
        <p:txBody>
          <a:bodyPr wrap="none" rtlCol="0">
            <a:spAutoFit/>
          </a:bodyPr>
          <a:lstStyle/>
          <a:p>
            <a:r>
              <a:rPr lang="en-US" dirty="0">
                <a:solidFill>
                  <a:schemeClr val="tx1">
                    <a:lumMod val="95000"/>
                    <a:lumOff val="5000"/>
                  </a:schemeClr>
                </a:solidFill>
              </a:rPr>
              <a:t>Message Signal</a:t>
            </a:r>
            <a:endParaRPr lang="en-GB" dirty="0">
              <a:solidFill>
                <a:schemeClr val="tx1">
                  <a:lumMod val="95000"/>
                  <a:lumOff val="5000"/>
                </a:schemeClr>
              </a:solidFill>
            </a:endParaRPr>
          </a:p>
        </p:txBody>
      </p:sp>
      <p:sp>
        <p:nvSpPr>
          <p:cNvPr id="9" name="TextBox 8">
            <a:extLst>
              <a:ext uri="{FF2B5EF4-FFF2-40B4-BE49-F238E27FC236}">
                <a16:creationId xmlns:a16="http://schemas.microsoft.com/office/drawing/2014/main" id="{20D96E6C-EA8E-3004-7BE8-21B681EBCFF3}"/>
              </a:ext>
            </a:extLst>
          </p:cNvPr>
          <p:cNvSpPr txBox="1"/>
          <p:nvPr/>
        </p:nvSpPr>
        <p:spPr>
          <a:xfrm>
            <a:off x="2971800" y="2438400"/>
            <a:ext cx="1627369" cy="400110"/>
          </a:xfrm>
          <a:prstGeom prst="rect">
            <a:avLst/>
          </a:prstGeom>
          <a:noFill/>
        </p:spPr>
        <p:txBody>
          <a:bodyPr wrap="none" rtlCol="0">
            <a:spAutoFit/>
          </a:bodyPr>
          <a:lstStyle/>
          <a:p>
            <a:r>
              <a:rPr lang="en-US" dirty="0">
                <a:solidFill>
                  <a:schemeClr val="tx1">
                    <a:lumMod val="95000"/>
                    <a:lumOff val="5000"/>
                  </a:schemeClr>
                </a:solidFill>
              </a:rPr>
              <a:t>Carrier Signal</a:t>
            </a:r>
            <a:endParaRPr lang="en-GB" dirty="0">
              <a:solidFill>
                <a:schemeClr val="tx1">
                  <a:lumMod val="95000"/>
                  <a:lumOff val="5000"/>
                </a:schemeClr>
              </a:solidFill>
            </a:endParaRPr>
          </a:p>
        </p:txBody>
      </p:sp>
      <p:sp>
        <p:nvSpPr>
          <p:cNvPr id="10" name="TextBox 9">
            <a:extLst>
              <a:ext uri="{FF2B5EF4-FFF2-40B4-BE49-F238E27FC236}">
                <a16:creationId xmlns:a16="http://schemas.microsoft.com/office/drawing/2014/main" id="{81947853-5D1A-9503-75D4-4BE5304FE00D}"/>
              </a:ext>
            </a:extLst>
          </p:cNvPr>
          <p:cNvSpPr txBox="1"/>
          <p:nvPr/>
        </p:nvSpPr>
        <p:spPr>
          <a:xfrm>
            <a:off x="2944631" y="4648200"/>
            <a:ext cx="2674130" cy="400110"/>
          </a:xfrm>
          <a:prstGeom prst="rect">
            <a:avLst/>
          </a:prstGeom>
          <a:noFill/>
        </p:spPr>
        <p:txBody>
          <a:bodyPr wrap="none" rtlCol="0">
            <a:spAutoFit/>
          </a:bodyPr>
          <a:lstStyle/>
          <a:p>
            <a:r>
              <a:rPr lang="en-US" dirty="0">
                <a:solidFill>
                  <a:schemeClr val="tx1">
                    <a:lumMod val="95000"/>
                    <a:lumOff val="5000"/>
                  </a:schemeClr>
                </a:solidFill>
              </a:rPr>
              <a:t>Phase Modulated Signal</a:t>
            </a:r>
            <a:endParaRPr lang="en-GB" dirty="0">
              <a:solidFill>
                <a:schemeClr val="tx1">
                  <a:lumMod val="95000"/>
                  <a:lumOff val="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AF62BF-55D4-4861-A940-DEDB6B2EE502}" type="slidenum">
              <a:rPr lang="en-US"/>
              <a:pPr/>
              <a:t>22</a:t>
            </a:fld>
            <a:endParaRPr lang="en-US" dirty="0"/>
          </a:p>
        </p:txBody>
      </p:sp>
      <p:sp>
        <p:nvSpPr>
          <p:cNvPr id="186370" name="Rectangle 2"/>
          <p:cNvSpPr>
            <a:spLocks noGrp="1" noChangeArrowheads="1"/>
          </p:cNvSpPr>
          <p:nvPr>
            <p:ph type="title"/>
          </p:nvPr>
        </p:nvSpPr>
        <p:spPr/>
        <p:txBody>
          <a:bodyPr/>
          <a:lstStyle/>
          <a:p>
            <a:r>
              <a:rPr lang="en-US" dirty="0"/>
              <a:t>Digital Modulation</a:t>
            </a:r>
          </a:p>
        </p:txBody>
      </p:sp>
      <p:sp>
        <p:nvSpPr>
          <p:cNvPr id="186371" name="Rectangle 3"/>
          <p:cNvSpPr>
            <a:spLocks noGrp="1" noChangeArrowheads="1"/>
          </p:cNvSpPr>
          <p:nvPr>
            <p:ph type="body" idx="1"/>
          </p:nvPr>
        </p:nvSpPr>
        <p:spPr>
          <a:xfrm>
            <a:off x="533400" y="1447800"/>
            <a:ext cx="8077200" cy="4572000"/>
          </a:xfrm>
        </p:spPr>
        <p:txBody>
          <a:bodyPr/>
          <a:lstStyle/>
          <a:p>
            <a:r>
              <a:rPr lang="en-US" dirty="0"/>
              <a:t>Digital signal: consists of data that is discrete or separate (unlike analog which is continuous)</a:t>
            </a:r>
          </a:p>
          <a:p>
            <a:r>
              <a:rPr lang="en-US" dirty="0"/>
              <a:t>Advantages over analog modulation:</a:t>
            </a:r>
          </a:p>
          <a:p>
            <a:pPr lvl="1"/>
            <a:r>
              <a:rPr lang="en-US" dirty="0"/>
              <a:t>Better use of bandwidth</a:t>
            </a:r>
          </a:p>
          <a:p>
            <a:pPr lvl="1"/>
            <a:r>
              <a:rPr lang="en-US" dirty="0"/>
              <a:t>Requires less power</a:t>
            </a:r>
          </a:p>
          <a:p>
            <a:pPr lvl="1"/>
            <a:r>
              <a:rPr lang="en-US" dirty="0"/>
              <a:t>Better handling of interference from other signals</a:t>
            </a:r>
          </a:p>
          <a:p>
            <a:pPr lvl="1"/>
            <a:r>
              <a:rPr lang="en-US" dirty="0"/>
              <a:t>Error-correcting techniques more compatible with other digital systems</a:t>
            </a:r>
          </a:p>
          <a:p>
            <a:r>
              <a:rPr lang="en-US" dirty="0"/>
              <a:t>Uses same three basic types of modulation as analog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F98C87AA-049B-4830-B375-229FD6D97F54}" type="slidenum">
              <a:rPr lang="en-US"/>
              <a:pPr/>
              <a:t>23</a:t>
            </a:fld>
            <a:endParaRPr lang="en-US" dirty="0"/>
          </a:p>
        </p:txBody>
      </p:sp>
      <p:sp>
        <p:nvSpPr>
          <p:cNvPr id="174082" name="Rectangle 2"/>
          <p:cNvSpPr>
            <a:spLocks noGrp="1" noChangeArrowheads="1"/>
          </p:cNvSpPr>
          <p:nvPr>
            <p:ph type="title"/>
          </p:nvPr>
        </p:nvSpPr>
        <p:spPr/>
        <p:txBody>
          <a:bodyPr/>
          <a:lstStyle/>
          <a:p>
            <a:r>
              <a:rPr lang="en-US" dirty="0"/>
              <a:t>Digital Modulation</a:t>
            </a:r>
          </a:p>
        </p:txBody>
      </p:sp>
      <p:sp>
        <p:nvSpPr>
          <p:cNvPr id="174083" name="Rectangle 3"/>
          <p:cNvSpPr>
            <a:spLocks noGrp="1" noChangeArrowheads="1"/>
          </p:cNvSpPr>
          <p:nvPr>
            <p:ph type="body" idx="1"/>
          </p:nvPr>
        </p:nvSpPr>
        <p:spPr/>
        <p:txBody>
          <a:bodyPr/>
          <a:lstStyle/>
          <a:p>
            <a:r>
              <a:rPr lang="en-US" b="1" dirty="0"/>
              <a:t>Amplitude shift keying (ASK)</a:t>
            </a:r>
            <a:r>
              <a:rPr lang="en-US" dirty="0"/>
              <a:t>: similar to amplitude modulation</a:t>
            </a:r>
          </a:p>
          <a:p>
            <a:pPr lvl="1"/>
            <a:r>
              <a:rPr lang="en-US" dirty="0"/>
              <a:t>Instead of both a 1 bit and a 0 bit having a carrier signal, the ASK 1 bit has a carrier signal and a 0 bit has no signal</a:t>
            </a:r>
          </a:p>
          <a:p>
            <a:r>
              <a:rPr lang="en-US" b="1" dirty="0"/>
              <a:t>Frequency shift keying (FSK): </a:t>
            </a:r>
            <a:r>
              <a:rPr lang="en-US" dirty="0"/>
              <a:t>changes the frequency of the carrier signal</a:t>
            </a:r>
          </a:p>
          <a:p>
            <a:r>
              <a:rPr lang="en-US" b="1" dirty="0"/>
              <a:t>Phase shift keying (PSK)</a:t>
            </a:r>
            <a:r>
              <a:rPr lang="en-US" dirty="0"/>
              <a:t>: similar to phase modulation</a:t>
            </a:r>
          </a:p>
          <a:p>
            <a:pPr lvl="1"/>
            <a:r>
              <a:rPr lang="en-US" dirty="0"/>
              <a:t>PSK signal starts and stops because it is a binary signal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CA15C1EC-2ECA-419A-8B7C-F9184A2B2AE6}" type="slidenum">
              <a:rPr lang="en-US"/>
              <a:pPr/>
              <a:t>24</a:t>
            </a:fld>
            <a:endParaRPr lang="en-US" dirty="0"/>
          </a:p>
        </p:txBody>
      </p:sp>
      <p:sp>
        <p:nvSpPr>
          <p:cNvPr id="187396" name="Rectangle 4"/>
          <p:cNvSpPr>
            <a:spLocks noChangeArrowheads="1"/>
          </p:cNvSpPr>
          <p:nvPr/>
        </p:nvSpPr>
        <p:spPr bwMode="auto">
          <a:xfrm>
            <a:off x="457200" y="5743545"/>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Amplitude shift keying (ASK)</a:t>
            </a:r>
          </a:p>
        </p:txBody>
      </p:sp>
      <p:pic>
        <p:nvPicPr>
          <p:cNvPr id="11266" name="Picture 2" descr="C:\Users\Julie\Documents\DropBox\InstructorManuals\CWNA\PPTs-new\fIGURES\Figure 3-16.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3746"/>
          <a:stretch/>
        </p:blipFill>
        <p:spPr bwMode="auto">
          <a:xfrm>
            <a:off x="457201" y="2057400"/>
            <a:ext cx="76962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195D90E2-F912-40A4-B43D-83CA55A50162}" type="slidenum">
              <a:rPr lang="en-US"/>
              <a:pPr/>
              <a:t>25</a:t>
            </a:fld>
            <a:endParaRPr lang="en-US" dirty="0"/>
          </a:p>
        </p:txBody>
      </p:sp>
      <p:sp>
        <p:nvSpPr>
          <p:cNvPr id="188420" name="Rectangle 4"/>
          <p:cNvSpPr>
            <a:spLocks noChangeArrowheads="1"/>
          </p:cNvSpPr>
          <p:nvPr/>
        </p:nvSpPr>
        <p:spPr bwMode="auto">
          <a:xfrm>
            <a:off x="457200" y="5212149"/>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Frequency shift keying (FSK)</a:t>
            </a:r>
          </a:p>
        </p:txBody>
      </p:sp>
      <p:pic>
        <p:nvPicPr>
          <p:cNvPr id="12290" name="Picture 2" descr="C:\Users\Julie\Documents\DropBox\InstructorManuals\CWNA\PPTs-new\fIGURES\Figure 3-17.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4512"/>
          <a:stretch/>
        </p:blipFill>
        <p:spPr bwMode="auto">
          <a:xfrm>
            <a:off x="914400" y="1905000"/>
            <a:ext cx="6553200"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F62EAF2A-E4FC-414A-84A3-4FA3E90991D5}" type="slidenum">
              <a:rPr lang="en-US"/>
              <a:pPr/>
              <a:t>26</a:t>
            </a:fld>
            <a:endParaRPr lang="en-US" dirty="0"/>
          </a:p>
        </p:txBody>
      </p:sp>
      <p:sp>
        <p:nvSpPr>
          <p:cNvPr id="189444" name="Rectangle 4"/>
          <p:cNvSpPr>
            <a:spLocks noChangeArrowheads="1"/>
          </p:cNvSpPr>
          <p:nvPr/>
        </p:nvSpPr>
        <p:spPr bwMode="auto">
          <a:xfrm>
            <a:off x="457200" y="5535880"/>
            <a:ext cx="82296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CA" dirty="0">
                <a:solidFill>
                  <a:schemeClr val="tx1"/>
                </a:solidFill>
                <a:latin typeface="Arial" charset="0"/>
              </a:rPr>
              <a:t>Phase shift keying (PSK)</a:t>
            </a:r>
          </a:p>
        </p:txBody>
      </p:sp>
      <p:pic>
        <p:nvPicPr>
          <p:cNvPr id="13314" name="Picture 2" descr="C:\Users\Julie\Documents\DropBox\InstructorManuals\CWNA\PPTs-new\fIGURES\Figure 3-18.jp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r="4117"/>
          <a:stretch/>
        </p:blipFill>
        <p:spPr bwMode="auto">
          <a:xfrm>
            <a:off x="761999" y="1371600"/>
            <a:ext cx="7162801"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FB04-00C2-EFEE-EB98-DCCD39D58C5E}"/>
              </a:ext>
            </a:extLst>
          </p:cNvPr>
          <p:cNvSpPr>
            <a:spLocks noGrp="1"/>
          </p:cNvSpPr>
          <p:nvPr>
            <p:ph type="title"/>
          </p:nvPr>
        </p:nvSpPr>
        <p:spPr/>
        <p:txBody>
          <a:bodyPr/>
          <a:lstStyle/>
          <a:p>
            <a:r>
              <a:rPr lang="en-GB" dirty="0"/>
              <a:t>Spread Spectrum</a:t>
            </a:r>
          </a:p>
        </p:txBody>
      </p:sp>
      <p:sp>
        <p:nvSpPr>
          <p:cNvPr id="3" name="Content Placeholder 2">
            <a:extLst>
              <a:ext uri="{FF2B5EF4-FFF2-40B4-BE49-F238E27FC236}">
                <a16:creationId xmlns:a16="http://schemas.microsoft.com/office/drawing/2014/main" id="{E3C68D74-DE8A-277D-128C-99760DDE41AE}"/>
              </a:ext>
            </a:extLst>
          </p:cNvPr>
          <p:cNvSpPr>
            <a:spLocks noGrp="1"/>
          </p:cNvSpPr>
          <p:nvPr>
            <p:ph idx="1"/>
          </p:nvPr>
        </p:nvSpPr>
        <p:spPr/>
        <p:txBody>
          <a:bodyPr/>
          <a:lstStyle/>
          <a:p>
            <a:r>
              <a:rPr lang="en-GB" dirty="0"/>
              <a:t>Spread spectrum was developed in World War II to prevent enemies from intercepting and jamming transmissions. </a:t>
            </a:r>
          </a:p>
          <a:p>
            <a:r>
              <a:rPr lang="en-GB" dirty="0"/>
              <a:t>In spread spectrum, a data signal is sent over a range of frequencies in an assigned frequency spectrum.</a:t>
            </a:r>
          </a:p>
          <a:p>
            <a:r>
              <a:rPr lang="en-GB" b="0" i="0" dirty="0">
                <a:solidFill>
                  <a:srgbClr val="424242"/>
                </a:solidFill>
                <a:effectLst/>
                <a:latin typeface="Verdana" panose="020B0604030504040204" pitchFamily="34" charset="0"/>
              </a:rPr>
              <a:t>A pseudo-random spreading code is used to multiplex the base signal. Multiplexing with a spreading code increases the bandwidth required for the signal, spreading it out over the available spectrum</a:t>
            </a:r>
            <a:r>
              <a:rPr lang="en-GB" dirty="0"/>
              <a:t>.</a:t>
            </a:r>
          </a:p>
        </p:txBody>
      </p:sp>
      <p:sp>
        <p:nvSpPr>
          <p:cNvPr id="4" name="Slide Number Placeholder 3">
            <a:extLst>
              <a:ext uri="{FF2B5EF4-FFF2-40B4-BE49-F238E27FC236}">
                <a16:creationId xmlns:a16="http://schemas.microsoft.com/office/drawing/2014/main" id="{26F8CC10-4947-8AFB-4473-DEC44B1706F1}"/>
              </a:ext>
            </a:extLst>
          </p:cNvPr>
          <p:cNvSpPr>
            <a:spLocks noGrp="1"/>
          </p:cNvSpPr>
          <p:nvPr>
            <p:ph type="sldNum" sz="quarter" idx="11"/>
          </p:nvPr>
        </p:nvSpPr>
        <p:spPr/>
        <p:txBody>
          <a:bodyPr/>
          <a:lstStyle/>
          <a:p>
            <a:fld id="{DA74B27A-9F94-4AB0-8E28-79F23ED549D9}" type="slidenum">
              <a:rPr lang="en-US" smtClean="0"/>
              <a:pPr/>
              <a:t>27</a:t>
            </a:fld>
            <a:endParaRPr lang="en-US" dirty="0"/>
          </a:p>
        </p:txBody>
      </p:sp>
    </p:spTree>
    <p:extLst>
      <p:ext uri="{BB962C8B-B14F-4D97-AF65-F5344CB8AC3E}">
        <p14:creationId xmlns:p14="http://schemas.microsoft.com/office/powerpoint/2010/main" val="3334619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3F4E4A-3160-A9C9-675B-D46DBB8FED3F}"/>
              </a:ext>
            </a:extLst>
          </p:cNvPr>
          <p:cNvSpPr>
            <a:spLocks noGrp="1"/>
          </p:cNvSpPr>
          <p:nvPr>
            <p:ph idx="1"/>
          </p:nvPr>
        </p:nvSpPr>
        <p:spPr>
          <a:xfrm>
            <a:off x="533400" y="304800"/>
            <a:ext cx="8077200" cy="5943600"/>
          </a:xfrm>
        </p:spPr>
        <p:txBody>
          <a:bodyPr/>
          <a:lstStyle/>
          <a:p>
            <a:r>
              <a:rPr lang="en-US" dirty="0"/>
              <a:t>There are two types of spread spectrum techniques</a:t>
            </a:r>
          </a:p>
          <a:p>
            <a:pPr marL="514350" indent="-514350">
              <a:buFont typeface="+mj-lt"/>
              <a:buAutoNum type="arabicPeriod"/>
            </a:pPr>
            <a:r>
              <a:rPr lang="en-US" dirty="0"/>
              <a:t>Frequency Hopping Spread Spectrum (FHHS)</a:t>
            </a:r>
          </a:p>
          <a:p>
            <a:pPr lvl="1"/>
            <a:r>
              <a:rPr lang="en-US" dirty="0"/>
              <a:t>The large bandwidth is effectively split into frequency channels.</a:t>
            </a:r>
          </a:p>
          <a:p>
            <a:pPr lvl="1"/>
            <a:r>
              <a:rPr lang="en-US" dirty="0"/>
              <a:t>Sends Data on one frequency at a time</a:t>
            </a:r>
          </a:p>
          <a:p>
            <a:pPr lvl="1"/>
            <a:r>
              <a:rPr lang="en-US" dirty="0"/>
              <a:t>Hopping pattern is only known to sender and receiver.</a:t>
            </a:r>
          </a:p>
          <a:p>
            <a:r>
              <a:rPr lang="en-US" dirty="0"/>
              <a:t>Directs Sequence Spread Spectrum (DSSS)</a:t>
            </a:r>
          </a:p>
          <a:p>
            <a:pPr lvl="1"/>
            <a:r>
              <a:rPr lang="en-US" dirty="0"/>
              <a:t>Combine data signals directly with a higher bit rate</a:t>
            </a:r>
          </a:p>
          <a:p>
            <a:pPr lvl="1"/>
            <a:r>
              <a:rPr lang="en-US" dirty="0"/>
              <a:t>Each bit in the original signals is represented by multiple bits in the transmitted signal, using a pseudo random noise code (PN-code).</a:t>
            </a:r>
          </a:p>
          <a:p>
            <a:pPr lvl="1"/>
            <a:r>
              <a:rPr lang="en-US" dirty="0"/>
              <a:t>The we use XOR technique</a:t>
            </a:r>
          </a:p>
          <a:p>
            <a:endParaRPr lang="en-GB" dirty="0"/>
          </a:p>
        </p:txBody>
      </p:sp>
      <p:sp>
        <p:nvSpPr>
          <p:cNvPr id="4" name="Slide Number Placeholder 3">
            <a:extLst>
              <a:ext uri="{FF2B5EF4-FFF2-40B4-BE49-F238E27FC236}">
                <a16:creationId xmlns:a16="http://schemas.microsoft.com/office/drawing/2014/main" id="{8EC05B3D-0DC5-6714-1A98-81A9BD15B075}"/>
              </a:ext>
            </a:extLst>
          </p:cNvPr>
          <p:cNvSpPr>
            <a:spLocks noGrp="1"/>
          </p:cNvSpPr>
          <p:nvPr>
            <p:ph type="sldNum" sz="quarter" idx="11"/>
          </p:nvPr>
        </p:nvSpPr>
        <p:spPr/>
        <p:txBody>
          <a:bodyPr/>
          <a:lstStyle/>
          <a:p>
            <a:fld id="{DA74B27A-9F94-4AB0-8E28-79F23ED549D9}" type="slidenum">
              <a:rPr lang="en-US" smtClean="0"/>
              <a:pPr/>
              <a:t>28</a:t>
            </a:fld>
            <a:endParaRPr lang="en-US" dirty="0"/>
          </a:p>
        </p:txBody>
      </p:sp>
    </p:spTree>
    <p:extLst>
      <p:ext uri="{BB962C8B-B14F-4D97-AF65-F5344CB8AC3E}">
        <p14:creationId xmlns:p14="http://schemas.microsoft.com/office/powerpoint/2010/main" val="902676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C538-7554-3179-059B-1CC9FCB7ECCE}"/>
              </a:ext>
            </a:extLst>
          </p:cNvPr>
          <p:cNvSpPr>
            <a:spLocks noGrp="1"/>
          </p:cNvSpPr>
          <p:nvPr>
            <p:ph type="title"/>
          </p:nvPr>
        </p:nvSpPr>
        <p:spPr/>
        <p:txBody>
          <a:bodyPr/>
          <a:lstStyle/>
          <a:p>
            <a:r>
              <a:rPr lang="en-US" dirty="0"/>
              <a:t>FHSS</a:t>
            </a:r>
            <a:endParaRPr lang="en-GB" dirty="0"/>
          </a:p>
        </p:txBody>
      </p:sp>
      <p:sp>
        <p:nvSpPr>
          <p:cNvPr id="3" name="Content Placeholder 2">
            <a:extLst>
              <a:ext uri="{FF2B5EF4-FFF2-40B4-BE49-F238E27FC236}">
                <a16:creationId xmlns:a16="http://schemas.microsoft.com/office/drawing/2014/main" id="{736BDE08-54C3-61E8-8BFE-FF0BDD034903}"/>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539B1B06-BA77-F327-6375-BD95D3A92EAD}"/>
              </a:ext>
            </a:extLst>
          </p:cNvPr>
          <p:cNvSpPr>
            <a:spLocks noGrp="1"/>
          </p:cNvSpPr>
          <p:nvPr>
            <p:ph type="sldNum" sz="quarter" idx="11"/>
          </p:nvPr>
        </p:nvSpPr>
        <p:spPr/>
        <p:txBody>
          <a:bodyPr/>
          <a:lstStyle/>
          <a:p>
            <a:fld id="{DA74B27A-9F94-4AB0-8E28-79F23ED549D9}" type="slidenum">
              <a:rPr lang="en-US" smtClean="0"/>
              <a:pPr/>
              <a:t>29</a:t>
            </a:fld>
            <a:endParaRPr lang="en-US" dirty="0"/>
          </a:p>
        </p:txBody>
      </p:sp>
      <p:pic>
        <p:nvPicPr>
          <p:cNvPr id="6" name="Picture 5">
            <a:extLst>
              <a:ext uri="{FF2B5EF4-FFF2-40B4-BE49-F238E27FC236}">
                <a16:creationId xmlns:a16="http://schemas.microsoft.com/office/drawing/2014/main" id="{F920C2E9-F458-886B-A1E2-6F55DEA22409}"/>
              </a:ext>
            </a:extLst>
          </p:cNvPr>
          <p:cNvPicPr>
            <a:picLocks noChangeAspect="1"/>
          </p:cNvPicPr>
          <p:nvPr/>
        </p:nvPicPr>
        <p:blipFill>
          <a:blip r:embed="rId2"/>
          <a:stretch>
            <a:fillRect/>
          </a:stretch>
        </p:blipFill>
        <p:spPr>
          <a:xfrm>
            <a:off x="0" y="-76200"/>
            <a:ext cx="9144000" cy="5575171"/>
          </a:xfrm>
          <a:prstGeom prst="rect">
            <a:avLst/>
          </a:prstGeom>
        </p:spPr>
      </p:pic>
    </p:spTree>
    <p:extLst>
      <p:ext uri="{BB962C8B-B14F-4D97-AF65-F5344CB8AC3E}">
        <p14:creationId xmlns:p14="http://schemas.microsoft.com/office/powerpoint/2010/main" val="280077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04F8-78AB-F18C-E011-A58CE2D48ACB}"/>
              </a:ext>
            </a:extLst>
          </p:cNvPr>
          <p:cNvSpPr>
            <a:spLocks noGrp="1"/>
          </p:cNvSpPr>
          <p:nvPr>
            <p:ph type="title"/>
          </p:nvPr>
        </p:nvSpPr>
        <p:spPr/>
        <p:txBody>
          <a:bodyPr/>
          <a:lstStyle/>
          <a:p>
            <a:r>
              <a:rPr lang="en-US" dirty="0"/>
              <a:t>Source Encoder</a:t>
            </a:r>
            <a:endParaRPr lang="en-GB" dirty="0"/>
          </a:p>
        </p:txBody>
      </p:sp>
      <p:sp>
        <p:nvSpPr>
          <p:cNvPr id="3" name="Content Placeholder 2">
            <a:extLst>
              <a:ext uri="{FF2B5EF4-FFF2-40B4-BE49-F238E27FC236}">
                <a16:creationId xmlns:a16="http://schemas.microsoft.com/office/drawing/2014/main" id="{24D82FD1-7BA1-4E49-C3E3-52CDA04D822C}"/>
              </a:ext>
            </a:extLst>
          </p:cNvPr>
          <p:cNvSpPr>
            <a:spLocks noGrp="1"/>
          </p:cNvSpPr>
          <p:nvPr>
            <p:ph idx="1"/>
          </p:nvPr>
        </p:nvSpPr>
        <p:spPr/>
        <p:txBody>
          <a:bodyPr/>
          <a:lstStyle/>
          <a:p>
            <a:r>
              <a:rPr lang="en-GB" dirty="0"/>
              <a:t>Source coding: Source coding deals with the time and amplitude discretization of the </a:t>
            </a:r>
            <a:r>
              <a:rPr lang="en-GB" dirty="0" err="1"/>
              <a:t>analog</a:t>
            </a:r>
            <a:r>
              <a:rPr lang="en-GB" dirty="0"/>
              <a:t> source signal.</a:t>
            </a:r>
          </a:p>
          <a:p>
            <a:r>
              <a:rPr lang="en-GB" dirty="0"/>
              <a:t> There are various techniques of coding </a:t>
            </a:r>
          </a:p>
          <a:p>
            <a:r>
              <a:rPr lang="en-GB" dirty="0"/>
              <a:t>We just consider Pulse Code Modulation (PCM), a basic form of waveform coding </a:t>
            </a:r>
          </a:p>
        </p:txBody>
      </p:sp>
      <p:sp>
        <p:nvSpPr>
          <p:cNvPr id="4" name="Slide Number Placeholder 3">
            <a:extLst>
              <a:ext uri="{FF2B5EF4-FFF2-40B4-BE49-F238E27FC236}">
                <a16:creationId xmlns:a16="http://schemas.microsoft.com/office/drawing/2014/main" id="{68F7ED98-DF02-9EDC-6BA8-EABCAB92C348}"/>
              </a:ext>
            </a:extLst>
          </p:cNvPr>
          <p:cNvSpPr>
            <a:spLocks noGrp="1"/>
          </p:cNvSpPr>
          <p:nvPr>
            <p:ph type="sldNum" sz="quarter" idx="11"/>
          </p:nvPr>
        </p:nvSpPr>
        <p:spPr/>
        <p:txBody>
          <a:bodyPr/>
          <a:lstStyle/>
          <a:p>
            <a:fld id="{DA74B27A-9F94-4AB0-8E28-79F23ED549D9}" type="slidenum">
              <a:rPr lang="en-US" smtClean="0"/>
              <a:pPr/>
              <a:t>3</a:t>
            </a:fld>
            <a:endParaRPr lang="en-US" dirty="0"/>
          </a:p>
        </p:txBody>
      </p:sp>
    </p:spTree>
    <p:extLst>
      <p:ext uri="{BB962C8B-B14F-4D97-AF65-F5344CB8AC3E}">
        <p14:creationId xmlns:p14="http://schemas.microsoft.com/office/powerpoint/2010/main" val="1496457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3610-8027-A048-269F-C03369BF6978}"/>
              </a:ext>
            </a:extLst>
          </p:cNvPr>
          <p:cNvSpPr>
            <a:spLocks noGrp="1"/>
          </p:cNvSpPr>
          <p:nvPr>
            <p:ph type="title"/>
          </p:nvPr>
        </p:nvSpPr>
        <p:spPr/>
        <p:txBody>
          <a:bodyPr/>
          <a:lstStyle/>
          <a:p>
            <a:r>
              <a:rPr lang="en-US" dirty="0"/>
              <a:t>DSSS</a:t>
            </a:r>
            <a:endParaRPr lang="en-GB" dirty="0"/>
          </a:p>
        </p:txBody>
      </p:sp>
      <p:pic>
        <p:nvPicPr>
          <p:cNvPr id="6" name="Content Placeholder 5">
            <a:extLst>
              <a:ext uri="{FF2B5EF4-FFF2-40B4-BE49-F238E27FC236}">
                <a16:creationId xmlns:a16="http://schemas.microsoft.com/office/drawing/2014/main" id="{026F8B50-0C90-BC57-214E-7DACD0B2FB8E}"/>
              </a:ext>
            </a:extLst>
          </p:cNvPr>
          <p:cNvPicPr>
            <a:picLocks noGrp="1" noChangeAspect="1"/>
          </p:cNvPicPr>
          <p:nvPr>
            <p:ph idx="1"/>
          </p:nvPr>
        </p:nvPicPr>
        <p:blipFill>
          <a:blip r:embed="rId2"/>
          <a:stretch>
            <a:fillRect/>
          </a:stretch>
        </p:blipFill>
        <p:spPr>
          <a:xfrm>
            <a:off x="381000" y="1905000"/>
            <a:ext cx="8077200" cy="3027653"/>
          </a:xfrm>
        </p:spPr>
      </p:pic>
      <p:sp>
        <p:nvSpPr>
          <p:cNvPr id="4" name="Slide Number Placeholder 3">
            <a:extLst>
              <a:ext uri="{FF2B5EF4-FFF2-40B4-BE49-F238E27FC236}">
                <a16:creationId xmlns:a16="http://schemas.microsoft.com/office/drawing/2014/main" id="{52C5F903-67AD-90D3-C84E-88A28FFC4CDD}"/>
              </a:ext>
            </a:extLst>
          </p:cNvPr>
          <p:cNvSpPr>
            <a:spLocks noGrp="1"/>
          </p:cNvSpPr>
          <p:nvPr>
            <p:ph type="sldNum" sz="quarter" idx="11"/>
          </p:nvPr>
        </p:nvSpPr>
        <p:spPr/>
        <p:txBody>
          <a:bodyPr/>
          <a:lstStyle/>
          <a:p>
            <a:fld id="{DA74B27A-9F94-4AB0-8E28-79F23ED549D9}" type="slidenum">
              <a:rPr lang="en-US" smtClean="0"/>
              <a:pPr/>
              <a:t>30</a:t>
            </a:fld>
            <a:endParaRPr lang="en-US" dirty="0"/>
          </a:p>
        </p:txBody>
      </p:sp>
    </p:spTree>
    <p:extLst>
      <p:ext uri="{BB962C8B-B14F-4D97-AF65-F5344CB8AC3E}">
        <p14:creationId xmlns:p14="http://schemas.microsoft.com/office/powerpoint/2010/main" val="853608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53630-AC19-2134-FD42-6595C09C1B28}"/>
              </a:ext>
            </a:extLst>
          </p:cNvPr>
          <p:cNvSpPr>
            <a:spLocks noGrp="1"/>
          </p:cNvSpPr>
          <p:nvPr>
            <p:ph type="title"/>
          </p:nvPr>
        </p:nvSpPr>
        <p:spPr/>
        <p:txBody>
          <a:bodyPr/>
          <a:lstStyle/>
          <a:p>
            <a:r>
              <a:rPr lang="en-US" dirty="0"/>
              <a:t>Multiplexing</a:t>
            </a:r>
            <a:endParaRPr lang="en-GB" dirty="0"/>
          </a:p>
        </p:txBody>
      </p:sp>
      <p:sp>
        <p:nvSpPr>
          <p:cNvPr id="3" name="Content Placeholder 2">
            <a:extLst>
              <a:ext uri="{FF2B5EF4-FFF2-40B4-BE49-F238E27FC236}">
                <a16:creationId xmlns:a16="http://schemas.microsoft.com/office/drawing/2014/main" id="{75652880-053E-03C2-F90E-E05D42423DC7}"/>
              </a:ext>
            </a:extLst>
          </p:cNvPr>
          <p:cNvSpPr>
            <a:spLocks noGrp="1"/>
          </p:cNvSpPr>
          <p:nvPr>
            <p:ph idx="1"/>
          </p:nvPr>
        </p:nvSpPr>
        <p:spPr/>
        <p:txBody>
          <a:bodyPr/>
          <a:lstStyle/>
          <a:p>
            <a:r>
              <a:rPr lang="en-GB" dirty="0"/>
              <a:t>The multiplexing refers to a method which aims at combining multiple signals into one signal such that each user would be able to extract its desired data upon receiving the multiplexed signal</a:t>
            </a:r>
          </a:p>
          <a:p>
            <a:r>
              <a:rPr lang="en-GB" dirty="0"/>
              <a:t>It enables many users to take advantage of the same medium for data transmission</a:t>
            </a:r>
          </a:p>
          <a:p>
            <a:endParaRPr lang="en-GB" dirty="0"/>
          </a:p>
        </p:txBody>
      </p:sp>
      <p:sp>
        <p:nvSpPr>
          <p:cNvPr id="4" name="Slide Number Placeholder 3">
            <a:extLst>
              <a:ext uri="{FF2B5EF4-FFF2-40B4-BE49-F238E27FC236}">
                <a16:creationId xmlns:a16="http://schemas.microsoft.com/office/drawing/2014/main" id="{C72C0D8A-A692-948B-C4F4-0FE2DD11B60D}"/>
              </a:ext>
            </a:extLst>
          </p:cNvPr>
          <p:cNvSpPr>
            <a:spLocks noGrp="1"/>
          </p:cNvSpPr>
          <p:nvPr>
            <p:ph type="sldNum" sz="quarter" idx="11"/>
          </p:nvPr>
        </p:nvSpPr>
        <p:spPr/>
        <p:txBody>
          <a:bodyPr/>
          <a:lstStyle/>
          <a:p>
            <a:fld id="{DA74B27A-9F94-4AB0-8E28-79F23ED549D9}" type="slidenum">
              <a:rPr lang="en-US" smtClean="0"/>
              <a:pPr/>
              <a:t>31</a:t>
            </a:fld>
            <a:endParaRPr lang="en-US" dirty="0"/>
          </a:p>
        </p:txBody>
      </p:sp>
    </p:spTree>
    <p:extLst>
      <p:ext uri="{BB962C8B-B14F-4D97-AF65-F5344CB8AC3E}">
        <p14:creationId xmlns:p14="http://schemas.microsoft.com/office/powerpoint/2010/main" val="279993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025A-8001-B763-FA90-B9665B401C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76FE017-A756-8689-8FF5-F67A172287D5}"/>
              </a:ext>
            </a:extLst>
          </p:cNvPr>
          <p:cNvSpPr>
            <a:spLocks noGrp="1"/>
          </p:cNvSpPr>
          <p:nvPr>
            <p:ph idx="1"/>
          </p:nvPr>
        </p:nvSpPr>
        <p:spPr/>
        <p:txBody>
          <a:bodyPr/>
          <a:lstStyle/>
          <a:p>
            <a:endParaRPr lang="en-US" dirty="0"/>
          </a:p>
          <a:p>
            <a:endParaRPr lang="en-GB" dirty="0"/>
          </a:p>
          <a:p>
            <a:endParaRPr lang="en-GB" dirty="0"/>
          </a:p>
          <a:p>
            <a:r>
              <a:rPr lang="en-GB" b="0" i="0" dirty="0">
                <a:solidFill>
                  <a:srgbClr val="000000"/>
                </a:solidFill>
                <a:effectLst/>
                <a:latin typeface="FSBrabo"/>
              </a:rPr>
              <a:t>A communication system comprising three sources and destinations: (a) without multiplexing and (b) with multiplexing.</a:t>
            </a:r>
            <a:endParaRPr lang="en-GB" dirty="0"/>
          </a:p>
        </p:txBody>
      </p:sp>
      <p:sp>
        <p:nvSpPr>
          <p:cNvPr id="4" name="Slide Number Placeholder 3">
            <a:extLst>
              <a:ext uri="{FF2B5EF4-FFF2-40B4-BE49-F238E27FC236}">
                <a16:creationId xmlns:a16="http://schemas.microsoft.com/office/drawing/2014/main" id="{869BAF79-93EB-C73A-0C4D-50A665BD5DBC}"/>
              </a:ext>
            </a:extLst>
          </p:cNvPr>
          <p:cNvSpPr>
            <a:spLocks noGrp="1"/>
          </p:cNvSpPr>
          <p:nvPr>
            <p:ph type="sldNum" sz="quarter" idx="11"/>
          </p:nvPr>
        </p:nvSpPr>
        <p:spPr/>
        <p:txBody>
          <a:bodyPr/>
          <a:lstStyle/>
          <a:p>
            <a:fld id="{DA74B27A-9F94-4AB0-8E28-79F23ED549D9}" type="slidenum">
              <a:rPr lang="en-US" smtClean="0"/>
              <a:pPr/>
              <a:t>32</a:t>
            </a:fld>
            <a:endParaRPr lang="en-US" dirty="0"/>
          </a:p>
        </p:txBody>
      </p:sp>
      <p:pic>
        <p:nvPicPr>
          <p:cNvPr id="1026" name="Picture 2">
            <a:extLst>
              <a:ext uri="{FF2B5EF4-FFF2-40B4-BE49-F238E27FC236}">
                <a16:creationId xmlns:a16="http://schemas.microsoft.com/office/drawing/2014/main" id="{85A43A2E-82C5-DF83-8635-2EDF27226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61975"/>
            <a:ext cx="7554583"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319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5014-2000-6388-0A6C-9B45C1603448}"/>
              </a:ext>
            </a:extLst>
          </p:cNvPr>
          <p:cNvSpPr>
            <a:spLocks noGrp="1"/>
          </p:cNvSpPr>
          <p:nvPr>
            <p:ph type="title"/>
          </p:nvPr>
        </p:nvSpPr>
        <p:spPr/>
        <p:txBody>
          <a:bodyPr/>
          <a:lstStyle/>
          <a:p>
            <a:r>
              <a:rPr lang="en-GB" b="0" i="0" dirty="0">
                <a:solidFill>
                  <a:srgbClr val="000000"/>
                </a:solidFill>
                <a:effectLst/>
                <a:latin typeface="FSBrabo"/>
              </a:rPr>
              <a:t>Multiplexing (</a:t>
            </a:r>
            <a:r>
              <a:rPr lang="en-GB" b="0" i="0" dirty="0" err="1">
                <a:solidFill>
                  <a:srgbClr val="000000"/>
                </a:solidFill>
                <a:effectLst/>
                <a:latin typeface="FSBrabo"/>
              </a:rPr>
              <a:t>Cont</a:t>
            </a:r>
            <a:r>
              <a:rPr lang="en-GB" b="0" i="0" dirty="0">
                <a:solidFill>
                  <a:srgbClr val="000000"/>
                </a:solidFill>
                <a:effectLst/>
                <a:latin typeface="FSBrabo"/>
              </a:rPr>
              <a:t>)</a:t>
            </a:r>
            <a:endParaRPr lang="en-GB" dirty="0"/>
          </a:p>
        </p:txBody>
      </p:sp>
      <p:sp>
        <p:nvSpPr>
          <p:cNvPr id="3" name="Content Placeholder 2">
            <a:extLst>
              <a:ext uri="{FF2B5EF4-FFF2-40B4-BE49-F238E27FC236}">
                <a16:creationId xmlns:a16="http://schemas.microsoft.com/office/drawing/2014/main" id="{B87BB007-2F68-211C-DB1E-258538527222}"/>
              </a:ext>
            </a:extLst>
          </p:cNvPr>
          <p:cNvSpPr>
            <a:spLocks noGrp="1"/>
          </p:cNvSpPr>
          <p:nvPr>
            <p:ph idx="1"/>
          </p:nvPr>
        </p:nvSpPr>
        <p:spPr/>
        <p:txBody>
          <a:bodyPr/>
          <a:lstStyle/>
          <a:p>
            <a:pPr marL="0" indent="0" algn="l">
              <a:buNone/>
            </a:pPr>
            <a:r>
              <a:rPr lang="en-GB" b="0" i="0" dirty="0">
                <a:solidFill>
                  <a:srgbClr val="000000"/>
                </a:solidFill>
                <a:effectLst/>
                <a:latin typeface="FSBrabo"/>
              </a:rPr>
              <a:t>Multiplexing brings the following advantages to wireless communication systems.</a:t>
            </a:r>
          </a:p>
          <a:p>
            <a:pPr algn="l">
              <a:buFont typeface="Arial" panose="020B0604020202020204" pitchFamily="34" charset="0"/>
              <a:buChar char="•"/>
            </a:pPr>
            <a:r>
              <a:rPr lang="en-GB" b="0" i="0" dirty="0">
                <a:solidFill>
                  <a:srgbClr val="000000"/>
                </a:solidFill>
                <a:effectLst/>
                <a:latin typeface="FSBrabo"/>
              </a:rPr>
              <a:t>Reducing the communication cost.</a:t>
            </a:r>
          </a:p>
          <a:p>
            <a:pPr algn="l">
              <a:buFont typeface="Arial" panose="020B0604020202020204" pitchFamily="34" charset="0"/>
              <a:buChar char="•"/>
            </a:pPr>
            <a:r>
              <a:rPr lang="en-GB" b="0" i="0" dirty="0">
                <a:solidFill>
                  <a:srgbClr val="000000"/>
                </a:solidFill>
                <a:effectLst/>
                <a:latin typeface="FSBrabo"/>
              </a:rPr>
              <a:t>Enhancing the connectivity.</a:t>
            </a:r>
          </a:p>
          <a:p>
            <a:pPr algn="l">
              <a:buFont typeface="Arial" panose="020B0604020202020204" pitchFamily="34" charset="0"/>
              <a:buChar char="•"/>
            </a:pPr>
            <a:r>
              <a:rPr lang="en-GB" b="0" i="0" dirty="0">
                <a:solidFill>
                  <a:srgbClr val="000000"/>
                </a:solidFill>
                <a:effectLst/>
                <a:latin typeface="FSBrabo"/>
              </a:rPr>
              <a:t>Saving valuable communication resources.</a:t>
            </a:r>
          </a:p>
          <a:p>
            <a:pPr algn="l">
              <a:buFont typeface="Arial" panose="020B0604020202020204" pitchFamily="34" charset="0"/>
              <a:buChar char="•"/>
            </a:pPr>
            <a:r>
              <a:rPr lang="en-GB" b="0" i="0" dirty="0">
                <a:solidFill>
                  <a:srgbClr val="000000"/>
                </a:solidFill>
                <a:effectLst/>
                <a:latin typeface="FSBrabo"/>
              </a:rPr>
              <a:t>Improving network capacity.</a:t>
            </a:r>
          </a:p>
          <a:p>
            <a:pPr algn="l">
              <a:buFont typeface="Arial" panose="020B0604020202020204" pitchFamily="34" charset="0"/>
              <a:buChar char="•"/>
            </a:pPr>
            <a:r>
              <a:rPr lang="en-GB" b="0" i="0" dirty="0">
                <a:solidFill>
                  <a:srgbClr val="000000"/>
                </a:solidFill>
                <a:effectLst/>
                <a:latin typeface="FSBrabo"/>
              </a:rPr>
              <a:t>Eliminating the need of exclusive links between sources and destinations.</a:t>
            </a:r>
          </a:p>
          <a:p>
            <a:endParaRPr lang="en-GB" dirty="0"/>
          </a:p>
        </p:txBody>
      </p:sp>
      <p:sp>
        <p:nvSpPr>
          <p:cNvPr id="4" name="Slide Number Placeholder 3">
            <a:extLst>
              <a:ext uri="{FF2B5EF4-FFF2-40B4-BE49-F238E27FC236}">
                <a16:creationId xmlns:a16="http://schemas.microsoft.com/office/drawing/2014/main" id="{CA001207-4A45-842B-8D75-E987835D225A}"/>
              </a:ext>
            </a:extLst>
          </p:cNvPr>
          <p:cNvSpPr>
            <a:spLocks noGrp="1"/>
          </p:cNvSpPr>
          <p:nvPr>
            <p:ph type="sldNum" sz="quarter" idx="11"/>
          </p:nvPr>
        </p:nvSpPr>
        <p:spPr/>
        <p:txBody>
          <a:bodyPr/>
          <a:lstStyle/>
          <a:p>
            <a:fld id="{DA74B27A-9F94-4AB0-8E28-79F23ED549D9}" type="slidenum">
              <a:rPr lang="en-US" smtClean="0"/>
              <a:pPr/>
              <a:t>33</a:t>
            </a:fld>
            <a:endParaRPr lang="en-US" dirty="0"/>
          </a:p>
        </p:txBody>
      </p:sp>
    </p:spTree>
    <p:extLst>
      <p:ext uri="{BB962C8B-B14F-4D97-AF65-F5344CB8AC3E}">
        <p14:creationId xmlns:p14="http://schemas.microsoft.com/office/powerpoint/2010/main" val="749006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424E-1BF6-2513-9DF9-FC2150535FFB}"/>
              </a:ext>
            </a:extLst>
          </p:cNvPr>
          <p:cNvSpPr>
            <a:spLocks noGrp="1"/>
          </p:cNvSpPr>
          <p:nvPr>
            <p:ph type="title"/>
          </p:nvPr>
        </p:nvSpPr>
        <p:spPr/>
        <p:txBody>
          <a:bodyPr/>
          <a:lstStyle/>
          <a:p>
            <a:r>
              <a:rPr lang="en-GB" b="0" i="0" dirty="0">
                <a:solidFill>
                  <a:srgbClr val="000000"/>
                </a:solidFill>
                <a:effectLst/>
                <a:latin typeface="FSBrabo"/>
              </a:rPr>
              <a:t>Multiplexing (</a:t>
            </a:r>
            <a:r>
              <a:rPr lang="en-GB" b="0" i="0" dirty="0" err="1">
                <a:solidFill>
                  <a:srgbClr val="000000"/>
                </a:solidFill>
                <a:effectLst/>
                <a:latin typeface="FSBrabo"/>
              </a:rPr>
              <a:t>Cont</a:t>
            </a:r>
            <a:r>
              <a:rPr lang="en-GB" b="0" i="0" dirty="0">
                <a:solidFill>
                  <a:srgbClr val="000000"/>
                </a:solidFill>
                <a:effectLst/>
                <a:latin typeface="FSBrabo"/>
              </a:rPr>
              <a:t>)</a:t>
            </a:r>
            <a:endParaRPr lang="en-GB" dirty="0"/>
          </a:p>
        </p:txBody>
      </p:sp>
      <p:sp>
        <p:nvSpPr>
          <p:cNvPr id="3" name="Content Placeholder 2">
            <a:extLst>
              <a:ext uri="{FF2B5EF4-FFF2-40B4-BE49-F238E27FC236}">
                <a16:creationId xmlns:a16="http://schemas.microsoft.com/office/drawing/2014/main" id="{B697548A-D0B8-A15D-D679-FFCAD5735E66}"/>
              </a:ext>
            </a:extLst>
          </p:cNvPr>
          <p:cNvSpPr>
            <a:spLocks noGrp="1"/>
          </p:cNvSpPr>
          <p:nvPr>
            <p:ph idx="1"/>
          </p:nvPr>
        </p:nvSpPr>
        <p:spPr/>
        <p:txBody>
          <a:bodyPr/>
          <a:lstStyle/>
          <a:p>
            <a:r>
              <a:rPr lang="en-GB" dirty="0"/>
              <a:t> We have three basic categories: </a:t>
            </a:r>
          </a:p>
          <a:p>
            <a:pPr marL="0" indent="0">
              <a:buNone/>
            </a:pPr>
            <a:r>
              <a:rPr lang="en-GB" dirty="0"/>
              <a:t>	1. FDM (Frequency Division Multiplexing)</a:t>
            </a:r>
          </a:p>
          <a:p>
            <a:pPr marL="0" indent="0">
              <a:buNone/>
            </a:pPr>
            <a:r>
              <a:rPr lang="en-GB" dirty="0"/>
              <a:t>	2. TDM (Time Division Multiplexing)</a:t>
            </a:r>
          </a:p>
          <a:p>
            <a:pPr marL="0" indent="0">
              <a:buNone/>
            </a:pPr>
            <a:r>
              <a:rPr lang="en-GB" dirty="0"/>
              <a:t>	3. CDM (Code Division Multiplexing)</a:t>
            </a:r>
          </a:p>
          <a:p>
            <a:endParaRPr lang="en-GB" dirty="0"/>
          </a:p>
        </p:txBody>
      </p:sp>
      <p:sp>
        <p:nvSpPr>
          <p:cNvPr id="4" name="Slide Number Placeholder 3">
            <a:extLst>
              <a:ext uri="{FF2B5EF4-FFF2-40B4-BE49-F238E27FC236}">
                <a16:creationId xmlns:a16="http://schemas.microsoft.com/office/drawing/2014/main" id="{079B6DCE-9661-581F-1A51-9A61ABAC767C}"/>
              </a:ext>
            </a:extLst>
          </p:cNvPr>
          <p:cNvSpPr>
            <a:spLocks noGrp="1"/>
          </p:cNvSpPr>
          <p:nvPr>
            <p:ph type="sldNum" sz="quarter" idx="11"/>
          </p:nvPr>
        </p:nvSpPr>
        <p:spPr/>
        <p:txBody>
          <a:bodyPr/>
          <a:lstStyle/>
          <a:p>
            <a:fld id="{DA74B27A-9F94-4AB0-8E28-79F23ED549D9}" type="slidenum">
              <a:rPr lang="en-US" smtClean="0"/>
              <a:pPr/>
              <a:t>34</a:t>
            </a:fld>
            <a:endParaRPr lang="en-US" dirty="0"/>
          </a:p>
        </p:txBody>
      </p:sp>
    </p:spTree>
    <p:extLst>
      <p:ext uri="{BB962C8B-B14F-4D97-AF65-F5344CB8AC3E}">
        <p14:creationId xmlns:p14="http://schemas.microsoft.com/office/powerpoint/2010/main" val="4135601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F1B68-3439-352A-0F6D-AA7CA3D3145B}"/>
              </a:ext>
            </a:extLst>
          </p:cNvPr>
          <p:cNvSpPr>
            <a:spLocks noGrp="1"/>
          </p:cNvSpPr>
          <p:nvPr>
            <p:ph type="title"/>
          </p:nvPr>
        </p:nvSpPr>
        <p:spPr/>
        <p:txBody>
          <a:bodyPr/>
          <a:lstStyle/>
          <a:p>
            <a:r>
              <a:rPr lang="en-GB" b="0" i="0" dirty="0">
                <a:solidFill>
                  <a:srgbClr val="000000"/>
                </a:solidFill>
                <a:effectLst/>
                <a:latin typeface="FSBrabo"/>
              </a:rPr>
              <a:t>Time division multiplexing (TDM)</a:t>
            </a:r>
            <a:endParaRPr lang="en-GB" dirty="0"/>
          </a:p>
        </p:txBody>
      </p:sp>
      <p:sp>
        <p:nvSpPr>
          <p:cNvPr id="3" name="Content Placeholder 2">
            <a:extLst>
              <a:ext uri="{FF2B5EF4-FFF2-40B4-BE49-F238E27FC236}">
                <a16:creationId xmlns:a16="http://schemas.microsoft.com/office/drawing/2014/main" id="{A6F0289F-A10F-F4FB-21DF-8CEA236F8F70}"/>
              </a:ext>
            </a:extLst>
          </p:cNvPr>
          <p:cNvSpPr>
            <a:spLocks noGrp="1"/>
          </p:cNvSpPr>
          <p:nvPr>
            <p:ph idx="1"/>
          </p:nvPr>
        </p:nvSpPr>
        <p:spPr/>
        <p:txBody>
          <a:bodyPr/>
          <a:lstStyle/>
          <a:p>
            <a:r>
              <a:rPr lang="en-GB" b="0" i="0" dirty="0">
                <a:solidFill>
                  <a:srgbClr val="000000"/>
                </a:solidFill>
                <a:effectLst/>
                <a:latin typeface="FSBrabo"/>
              </a:rPr>
              <a:t>Time division multiplexing (TDM) is the first multiplexing scheme has been introduced to be employed in wired and wireless networks</a:t>
            </a:r>
          </a:p>
          <a:p>
            <a:r>
              <a:rPr lang="en-GB" b="0" i="0" dirty="0">
                <a:solidFill>
                  <a:srgbClr val="000000"/>
                </a:solidFill>
                <a:effectLst/>
                <a:latin typeface="FSBrabo"/>
              </a:rPr>
              <a:t>TDM separates signals from different sources over non-overlapping time slots to share the same spectral medium</a:t>
            </a:r>
            <a:endParaRPr lang="en-GB" dirty="0">
              <a:solidFill>
                <a:srgbClr val="000000"/>
              </a:solidFill>
              <a:latin typeface="FSBrabo"/>
            </a:endParaRPr>
          </a:p>
          <a:p>
            <a:r>
              <a:rPr lang="en-GB" b="0" i="0" dirty="0">
                <a:solidFill>
                  <a:srgbClr val="000000"/>
                </a:solidFill>
                <a:effectLst/>
                <a:latin typeface="FSBrabo"/>
              </a:rPr>
              <a:t>The simplest TDM can be modelled as a switch that periodically moves between multiple sources</a:t>
            </a:r>
            <a:endParaRPr lang="en-GB" dirty="0"/>
          </a:p>
        </p:txBody>
      </p:sp>
      <p:sp>
        <p:nvSpPr>
          <p:cNvPr id="4" name="Slide Number Placeholder 3">
            <a:extLst>
              <a:ext uri="{FF2B5EF4-FFF2-40B4-BE49-F238E27FC236}">
                <a16:creationId xmlns:a16="http://schemas.microsoft.com/office/drawing/2014/main" id="{FC04FCA9-8C56-F06A-4C97-74465445EDBC}"/>
              </a:ext>
            </a:extLst>
          </p:cNvPr>
          <p:cNvSpPr>
            <a:spLocks noGrp="1"/>
          </p:cNvSpPr>
          <p:nvPr>
            <p:ph type="sldNum" sz="quarter" idx="11"/>
          </p:nvPr>
        </p:nvSpPr>
        <p:spPr/>
        <p:txBody>
          <a:bodyPr/>
          <a:lstStyle/>
          <a:p>
            <a:fld id="{DA74B27A-9F94-4AB0-8E28-79F23ED549D9}" type="slidenum">
              <a:rPr lang="en-US" smtClean="0"/>
              <a:pPr/>
              <a:t>35</a:t>
            </a:fld>
            <a:endParaRPr lang="en-US" dirty="0"/>
          </a:p>
        </p:txBody>
      </p:sp>
    </p:spTree>
    <p:extLst>
      <p:ext uri="{BB962C8B-B14F-4D97-AF65-F5344CB8AC3E}">
        <p14:creationId xmlns:p14="http://schemas.microsoft.com/office/powerpoint/2010/main" val="2836225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04E0-EE65-7A9F-825C-9B0198A402CD}"/>
              </a:ext>
            </a:extLst>
          </p:cNvPr>
          <p:cNvSpPr>
            <a:spLocks noGrp="1"/>
          </p:cNvSpPr>
          <p:nvPr>
            <p:ph type="title"/>
          </p:nvPr>
        </p:nvSpPr>
        <p:spPr/>
        <p:txBody>
          <a:bodyPr/>
          <a:lstStyle/>
          <a:p>
            <a:r>
              <a:rPr lang="en-GB" b="0" i="0" dirty="0">
                <a:solidFill>
                  <a:srgbClr val="000000"/>
                </a:solidFill>
                <a:effectLst/>
                <a:latin typeface="FSBrabo"/>
              </a:rPr>
              <a:t>Time division multiplexing (TDM)</a:t>
            </a:r>
            <a:endParaRPr lang="en-GB" dirty="0"/>
          </a:p>
        </p:txBody>
      </p:sp>
      <p:sp>
        <p:nvSpPr>
          <p:cNvPr id="4" name="Slide Number Placeholder 3">
            <a:extLst>
              <a:ext uri="{FF2B5EF4-FFF2-40B4-BE49-F238E27FC236}">
                <a16:creationId xmlns:a16="http://schemas.microsoft.com/office/drawing/2014/main" id="{8000031A-7409-3D4E-13AC-B553DAB5D814}"/>
              </a:ext>
            </a:extLst>
          </p:cNvPr>
          <p:cNvSpPr>
            <a:spLocks noGrp="1"/>
          </p:cNvSpPr>
          <p:nvPr>
            <p:ph type="sldNum" sz="quarter" idx="11"/>
          </p:nvPr>
        </p:nvSpPr>
        <p:spPr/>
        <p:txBody>
          <a:bodyPr/>
          <a:lstStyle/>
          <a:p>
            <a:fld id="{DA74B27A-9F94-4AB0-8E28-79F23ED549D9}" type="slidenum">
              <a:rPr lang="en-US" smtClean="0"/>
              <a:pPr/>
              <a:t>36</a:t>
            </a:fld>
            <a:endParaRPr lang="en-US" dirty="0"/>
          </a:p>
        </p:txBody>
      </p:sp>
      <p:sp>
        <p:nvSpPr>
          <p:cNvPr id="7" name="Content Placeholder 6">
            <a:extLst>
              <a:ext uri="{FF2B5EF4-FFF2-40B4-BE49-F238E27FC236}">
                <a16:creationId xmlns:a16="http://schemas.microsoft.com/office/drawing/2014/main" id="{3010F199-A7C6-7E99-D2D1-69E0A0F4F6D0}"/>
              </a:ext>
            </a:extLst>
          </p:cNvPr>
          <p:cNvSpPr>
            <a:spLocks noGrp="1"/>
          </p:cNvSpPr>
          <p:nvPr>
            <p:ph idx="1"/>
          </p:nvPr>
        </p:nvSpPr>
        <p:spPr/>
        <p:txBody>
          <a:bodyPr/>
          <a:lstStyle/>
          <a:p>
            <a:endParaRPr lang="en-US" dirty="0"/>
          </a:p>
          <a:p>
            <a:endParaRPr lang="en-GB" dirty="0"/>
          </a:p>
          <a:p>
            <a:endParaRPr lang="en-GB" dirty="0"/>
          </a:p>
          <a:p>
            <a:r>
              <a:rPr lang="en-GB" dirty="0"/>
              <a:t>example of synchronous TDM for three independent sources in three cycles. The switch rotates between states (sources) with the rate of 1000 cycle per second. Hence, the cycle time is 1ms , and each time slot equals to 333.3μs . </a:t>
            </a:r>
          </a:p>
        </p:txBody>
      </p:sp>
      <p:pic>
        <p:nvPicPr>
          <p:cNvPr id="2050" name="Picture 2">
            <a:extLst>
              <a:ext uri="{FF2B5EF4-FFF2-40B4-BE49-F238E27FC236}">
                <a16:creationId xmlns:a16="http://schemas.microsoft.com/office/drawing/2014/main" id="{1DEE9666-2E34-C480-619C-D2DA6740B5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4294"/>
            <a:ext cx="7841309" cy="2919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902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68C85-4FD5-7E18-155C-9EC7B183B93B}"/>
              </a:ext>
            </a:extLst>
          </p:cNvPr>
          <p:cNvSpPr>
            <a:spLocks noGrp="1"/>
          </p:cNvSpPr>
          <p:nvPr>
            <p:ph type="title"/>
          </p:nvPr>
        </p:nvSpPr>
        <p:spPr/>
        <p:txBody>
          <a:bodyPr/>
          <a:lstStyle/>
          <a:p>
            <a:r>
              <a:rPr lang="en-GB" b="0" i="0" dirty="0">
                <a:solidFill>
                  <a:srgbClr val="000000"/>
                </a:solidFill>
                <a:effectLst/>
                <a:latin typeface="FSBrabo"/>
              </a:rPr>
              <a:t>Time division multipl</a:t>
            </a:r>
            <a:r>
              <a:rPr lang="en-GB" dirty="0">
                <a:solidFill>
                  <a:srgbClr val="000000"/>
                </a:solidFill>
                <a:latin typeface="FSBrabo"/>
              </a:rPr>
              <a:t>e access</a:t>
            </a:r>
            <a:r>
              <a:rPr lang="en-GB" b="0" i="0" dirty="0">
                <a:solidFill>
                  <a:srgbClr val="000000"/>
                </a:solidFill>
                <a:effectLst/>
                <a:latin typeface="FSBrabo"/>
              </a:rPr>
              <a:t> (TDMA)</a:t>
            </a:r>
            <a:endParaRPr lang="en-GB" dirty="0"/>
          </a:p>
        </p:txBody>
      </p:sp>
      <p:sp>
        <p:nvSpPr>
          <p:cNvPr id="3" name="Content Placeholder 2">
            <a:extLst>
              <a:ext uri="{FF2B5EF4-FFF2-40B4-BE49-F238E27FC236}">
                <a16:creationId xmlns:a16="http://schemas.microsoft.com/office/drawing/2014/main" id="{8687332B-D126-082A-043F-03F5537D8BC7}"/>
              </a:ext>
            </a:extLst>
          </p:cNvPr>
          <p:cNvSpPr>
            <a:spLocks noGrp="1"/>
          </p:cNvSpPr>
          <p:nvPr>
            <p:ph idx="1"/>
          </p:nvPr>
        </p:nvSpPr>
        <p:spPr/>
        <p:txBody>
          <a:bodyPr/>
          <a:lstStyle/>
          <a:p>
            <a:r>
              <a:rPr lang="en-GB" dirty="0"/>
              <a:t>For TDMA, after the user finishes using the time slot, the time slot is freed and can be used by another user. usually time slots are dynamically assigned and the user may get a different time slot each time he accesses the network</a:t>
            </a:r>
          </a:p>
        </p:txBody>
      </p:sp>
      <p:sp>
        <p:nvSpPr>
          <p:cNvPr id="4" name="Slide Number Placeholder 3">
            <a:extLst>
              <a:ext uri="{FF2B5EF4-FFF2-40B4-BE49-F238E27FC236}">
                <a16:creationId xmlns:a16="http://schemas.microsoft.com/office/drawing/2014/main" id="{177B9E7D-14CD-ADE2-58B3-60061C882596}"/>
              </a:ext>
            </a:extLst>
          </p:cNvPr>
          <p:cNvSpPr>
            <a:spLocks noGrp="1"/>
          </p:cNvSpPr>
          <p:nvPr>
            <p:ph type="sldNum" sz="quarter" idx="11"/>
          </p:nvPr>
        </p:nvSpPr>
        <p:spPr/>
        <p:txBody>
          <a:bodyPr/>
          <a:lstStyle/>
          <a:p>
            <a:fld id="{DA74B27A-9F94-4AB0-8E28-79F23ED549D9}" type="slidenum">
              <a:rPr lang="en-US" smtClean="0"/>
              <a:pPr/>
              <a:t>37</a:t>
            </a:fld>
            <a:endParaRPr lang="en-US" dirty="0"/>
          </a:p>
        </p:txBody>
      </p:sp>
    </p:spTree>
    <p:extLst>
      <p:ext uri="{BB962C8B-B14F-4D97-AF65-F5344CB8AC3E}">
        <p14:creationId xmlns:p14="http://schemas.microsoft.com/office/powerpoint/2010/main" val="13302413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52EC-638A-A8D1-D17F-13C8BC2F3F3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97339CE-6A25-78C7-E261-2CC165B879EC}"/>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D87C5A21-ED68-1DBF-2382-402CB96BF1B0}"/>
              </a:ext>
            </a:extLst>
          </p:cNvPr>
          <p:cNvSpPr>
            <a:spLocks noGrp="1"/>
          </p:cNvSpPr>
          <p:nvPr>
            <p:ph type="sldNum" sz="quarter" idx="11"/>
          </p:nvPr>
        </p:nvSpPr>
        <p:spPr/>
        <p:txBody>
          <a:bodyPr/>
          <a:lstStyle/>
          <a:p>
            <a:fld id="{DA74B27A-9F94-4AB0-8E28-79F23ED549D9}" type="slidenum">
              <a:rPr lang="en-US" smtClean="0"/>
              <a:pPr/>
              <a:t>38</a:t>
            </a:fld>
            <a:endParaRPr lang="en-US" dirty="0"/>
          </a:p>
        </p:txBody>
      </p:sp>
      <p:pic>
        <p:nvPicPr>
          <p:cNvPr id="5122" name="Picture 2">
            <a:extLst>
              <a:ext uri="{FF2B5EF4-FFF2-40B4-BE49-F238E27FC236}">
                <a16:creationId xmlns:a16="http://schemas.microsoft.com/office/drawing/2014/main" id="{FD3D4255-B0E3-A084-7639-9535E16BD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19275"/>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79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F76C-774C-86E2-A463-A0E5204E0515}"/>
              </a:ext>
            </a:extLst>
          </p:cNvPr>
          <p:cNvSpPr>
            <a:spLocks noGrp="1"/>
          </p:cNvSpPr>
          <p:nvPr>
            <p:ph type="title"/>
          </p:nvPr>
        </p:nvSpPr>
        <p:spPr/>
        <p:txBody>
          <a:bodyPr/>
          <a:lstStyle/>
          <a:p>
            <a:r>
              <a:rPr lang="en-GB" b="1" i="0" dirty="0">
                <a:solidFill>
                  <a:srgbClr val="000000"/>
                </a:solidFill>
                <a:effectLst/>
                <a:latin typeface="FSBrabo"/>
              </a:rPr>
              <a:t>Frequency Division </a:t>
            </a:r>
            <a:r>
              <a:rPr lang="en-GB" b="1" dirty="0">
                <a:solidFill>
                  <a:srgbClr val="000000"/>
                </a:solidFill>
                <a:latin typeface="FSBrabo"/>
              </a:rPr>
              <a:t>M</a:t>
            </a:r>
            <a:r>
              <a:rPr lang="en-GB" b="1" i="0" dirty="0">
                <a:solidFill>
                  <a:srgbClr val="000000"/>
                </a:solidFill>
                <a:effectLst/>
                <a:latin typeface="FSBrabo"/>
              </a:rPr>
              <a:t>ultiplexing</a:t>
            </a:r>
            <a:br>
              <a:rPr lang="en-GB" b="1" i="0" dirty="0">
                <a:solidFill>
                  <a:srgbClr val="000000"/>
                </a:solidFill>
                <a:effectLst/>
                <a:latin typeface="FSBrabo"/>
              </a:rPr>
            </a:br>
            <a:r>
              <a:rPr lang="en-GB" b="1" i="0" dirty="0">
                <a:solidFill>
                  <a:srgbClr val="000000"/>
                </a:solidFill>
                <a:effectLst/>
                <a:latin typeface="FSBrabo"/>
              </a:rPr>
              <a:t>FDM</a:t>
            </a:r>
            <a:endParaRPr lang="en-GB" dirty="0"/>
          </a:p>
        </p:txBody>
      </p:sp>
      <p:sp>
        <p:nvSpPr>
          <p:cNvPr id="3" name="Content Placeholder 2">
            <a:extLst>
              <a:ext uri="{FF2B5EF4-FFF2-40B4-BE49-F238E27FC236}">
                <a16:creationId xmlns:a16="http://schemas.microsoft.com/office/drawing/2014/main" id="{500724D8-7391-3262-2BDF-66DF9FBB1B15}"/>
              </a:ext>
            </a:extLst>
          </p:cNvPr>
          <p:cNvSpPr>
            <a:spLocks noGrp="1"/>
          </p:cNvSpPr>
          <p:nvPr>
            <p:ph idx="1"/>
          </p:nvPr>
        </p:nvSpPr>
        <p:spPr/>
        <p:txBody>
          <a:bodyPr/>
          <a:lstStyle/>
          <a:p>
            <a:r>
              <a:rPr lang="en-GB" dirty="0"/>
              <a:t> FDM is multiplexing technique which divides the available bandwidth into multiple sub-bands each of which is able to carry a signal. </a:t>
            </a:r>
          </a:p>
          <a:p>
            <a:r>
              <a:rPr lang="en-GB" dirty="0"/>
              <a:t>Therefore, FDM enables concurrent transmissions over a shared communication medium.</a:t>
            </a:r>
          </a:p>
          <a:p>
            <a:r>
              <a:rPr lang="en-GB" dirty="0"/>
              <a:t>FDM enables the system to send a huge amount of data through several segments transmitted over independent frequency sub-bands.</a:t>
            </a:r>
          </a:p>
          <a:p>
            <a:r>
              <a:rPr lang="en-GB" dirty="0"/>
              <a:t>FDM insert a guard which it is a narrow frequency range, between adjacent sub channels so different signals are travel separately without interfering with each others</a:t>
            </a:r>
          </a:p>
        </p:txBody>
      </p:sp>
      <p:sp>
        <p:nvSpPr>
          <p:cNvPr id="4" name="Slide Number Placeholder 3">
            <a:extLst>
              <a:ext uri="{FF2B5EF4-FFF2-40B4-BE49-F238E27FC236}">
                <a16:creationId xmlns:a16="http://schemas.microsoft.com/office/drawing/2014/main" id="{EB0E937F-B053-EB3C-1A35-3973BDCE1381}"/>
              </a:ext>
            </a:extLst>
          </p:cNvPr>
          <p:cNvSpPr>
            <a:spLocks noGrp="1"/>
          </p:cNvSpPr>
          <p:nvPr>
            <p:ph type="sldNum" sz="quarter" idx="11"/>
          </p:nvPr>
        </p:nvSpPr>
        <p:spPr/>
        <p:txBody>
          <a:bodyPr/>
          <a:lstStyle/>
          <a:p>
            <a:fld id="{DA74B27A-9F94-4AB0-8E28-79F23ED549D9}" type="slidenum">
              <a:rPr lang="en-US" smtClean="0"/>
              <a:pPr/>
              <a:t>39</a:t>
            </a:fld>
            <a:endParaRPr lang="en-US" dirty="0"/>
          </a:p>
        </p:txBody>
      </p:sp>
    </p:spTree>
    <p:extLst>
      <p:ext uri="{BB962C8B-B14F-4D97-AF65-F5344CB8AC3E}">
        <p14:creationId xmlns:p14="http://schemas.microsoft.com/office/powerpoint/2010/main" val="3291061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6EBD14DD-34FB-2B0D-ABF4-6B93F94058A2}"/>
              </a:ext>
            </a:extLst>
          </p:cNvPr>
          <p:cNvSpPr>
            <a:spLocks noGrp="1" noChangeArrowheads="1"/>
          </p:cNvSpPr>
          <p:nvPr>
            <p:ph type="title"/>
          </p:nvPr>
        </p:nvSpPr>
        <p:spPr/>
        <p:txBody>
          <a:bodyPr/>
          <a:lstStyle/>
          <a:p>
            <a:r>
              <a:rPr lang="en-US" altLang="en-US" dirty="0">
                <a:solidFill>
                  <a:schemeClr val="tx1"/>
                </a:solidFill>
              </a:rPr>
              <a:t>Pulse-code modulation (PCM)</a:t>
            </a:r>
          </a:p>
        </p:txBody>
      </p:sp>
      <p:sp>
        <p:nvSpPr>
          <p:cNvPr id="23555" name="Rectangle 3">
            <a:extLst>
              <a:ext uri="{FF2B5EF4-FFF2-40B4-BE49-F238E27FC236}">
                <a16:creationId xmlns:a16="http://schemas.microsoft.com/office/drawing/2014/main" id="{09F61BE9-0C5D-E348-2B09-7D699A1B98BA}"/>
              </a:ext>
            </a:extLst>
          </p:cNvPr>
          <p:cNvSpPr>
            <a:spLocks noGrp="1" noChangeArrowheads="1"/>
          </p:cNvSpPr>
          <p:nvPr>
            <p:ph type="body" idx="1"/>
          </p:nvPr>
        </p:nvSpPr>
        <p:spPr>
          <a:xfrm>
            <a:off x="533400" y="1676400"/>
            <a:ext cx="8305800" cy="4572000"/>
          </a:xfrm>
        </p:spPr>
        <p:txBody>
          <a:bodyPr/>
          <a:lstStyle/>
          <a:p>
            <a:r>
              <a:rPr lang="en-US" altLang="en-US" sz="2800" dirty="0">
                <a:solidFill>
                  <a:schemeClr val="tx1"/>
                </a:solidFill>
              </a:rPr>
              <a:t> Pulse-code modulation (PCM) is a method used to digitally represent sampled analog signals.</a:t>
            </a:r>
          </a:p>
          <a:p>
            <a:r>
              <a:rPr lang="en-US" altLang="en-US" sz="2800" dirty="0">
                <a:solidFill>
                  <a:schemeClr val="tx1"/>
                </a:solidFill>
              </a:rPr>
              <a:t>It is the standard form of digital audio in computers, Compact Discs, digital telephony and other digital audio applications. </a:t>
            </a:r>
          </a:p>
          <a:p>
            <a:r>
              <a:rPr lang="en-US" altLang="en-US" sz="2800" dirty="0">
                <a:solidFill>
                  <a:schemeClr val="tx1"/>
                </a:solidFill>
              </a:rPr>
              <a:t> In a PCM stream, the amplitude of the analog signal is sampled regularly at uniform intervals, and each sample is quantized to the nearest value within a range of digital steps.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FDBA0-EFF4-3908-7930-C21182F9ABF3}"/>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49698E1B-A79B-28EF-47CF-4B235C18755A}"/>
              </a:ext>
            </a:extLst>
          </p:cNvPr>
          <p:cNvSpPr>
            <a:spLocks noGrp="1"/>
          </p:cNvSpPr>
          <p:nvPr>
            <p:ph type="sldNum" sz="quarter" idx="11"/>
          </p:nvPr>
        </p:nvSpPr>
        <p:spPr/>
        <p:txBody>
          <a:bodyPr/>
          <a:lstStyle/>
          <a:p>
            <a:fld id="{DA74B27A-9F94-4AB0-8E28-79F23ED549D9}" type="slidenum">
              <a:rPr lang="en-US" smtClean="0"/>
              <a:pPr/>
              <a:t>40</a:t>
            </a:fld>
            <a:endParaRPr lang="en-US" dirty="0"/>
          </a:p>
        </p:txBody>
      </p:sp>
      <p:pic>
        <p:nvPicPr>
          <p:cNvPr id="3074" name="Picture 2">
            <a:extLst>
              <a:ext uri="{FF2B5EF4-FFF2-40B4-BE49-F238E27FC236}">
                <a16:creationId xmlns:a16="http://schemas.microsoft.com/office/drawing/2014/main" id="{EB1C6CDD-EE5D-7087-78A6-A001EDFAF53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869" y="2362200"/>
            <a:ext cx="8932261" cy="262077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A499D3CA-CCDB-945A-992F-68DD64D17D43}"/>
              </a:ext>
            </a:extLst>
          </p:cNvPr>
          <p:cNvCxnSpPr/>
          <p:nvPr/>
        </p:nvCxnSpPr>
        <p:spPr bwMode="auto">
          <a:xfrm>
            <a:off x="4038600" y="3048000"/>
            <a:ext cx="0" cy="38100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a:extLst>
              <a:ext uri="{FF2B5EF4-FFF2-40B4-BE49-F238E27FC236}">
                <a16:creationId xmlns:a16="http://schemas.microsoft.com/office/drawing/2014/main" id="{E6F6438B-2992-F6B9-E4A4-D518F56A5579}"/>
              </a:ext>
            </a:extLst>
          </p:cNvPr>
          <p:cNvSpPr txBox="1"/>
          <p:nvPr/>
        </p:nvSpPr>
        <p:spPr>
          <a:xfrm>
            <a:off x="4072218" y="3238500"/>
            <a:ext cx="633507" cy="307777"/>
          </a:xfrm>
          <a:prstGeom prst="rect">
            <a:avLst/>
          </a:prstGeom>
          <a:noFill/>
        </p:spPr>
        <p:txBody>
          <a:bodyPr wrap="none" rtlCol="0">
            <a:spAutoFit/>
          </a:bodyPr>
          <a:lstStyle/>
          <a:p>
            <a:r>
              <a:rPr lang="en-US" sz="1400" dirty="0">
                <a:solidFill>
                  <a:schemeClr val="tx1">
                    <a:lumMod val="95000"/>
                    <a:lumOff val="5000"/>
                  </a:schemeClr>
                </a:solidFill>
              </a:rPr>
              <a:t>Guard</a:t>
            </a:r>
            <a:endParaRPr lang="en-GB" dirty="0">
              <a:solidFill>
                <a:schemeClr val="tx1">
                  <a:lumMod val="95000"/>
                  <a:lumOff val="5000"/>
                </a:schemeClr>
              </a:solidFill>
            </a:endParaRPr>
          </a:p>
        </p:txBody>
      </p:sp>
    </p:spTree>
    <p:extLst>
      <p:ext uri="{BB962C8B-B14F-4D97-AF65-F5344CB8AC3E}">
        <p14:creationId xmlns:p14="http://schemas.microsoft.com/office/powerpoint/2010/main" val="2666507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B3C8-9326-D64A-E92F-1E313C95E0B5}"/>
              </a:ext>
            </a:extLst>
          </p:cNvPr>
          <p:cNvSpPr>
            <a:spLocks noGrp="1"/>
          </p:cNvSpPr>
          <p:nvPr>
            <p:ph type="title"/>
          </p:nvPr>
        </p:nvSpPr>
        <p:spPr/>
        <p:txBody>
          <a:bodyPr/>
          <a:lstStyle/>
          <a:p>
            <a:r>
              <a:rPr lang="en-GB" b="1" i="0" dirty="0">
                <a:solidFill>
                  <a:srgbClr val="000000"/>
                </a:solidFill>
                <a:effectLst/>
                <a:latin typeface="FSBrabo"/>
              </a:rPr>
              <a:t>Frequency Division Multiple </a:t>
            </a:r>
            <a:r>
              <a:rPr lang="en-GB" b="1" dirty="0">
                <a:solidFill>
                  <a:srgbClr val="000000"/>
                </a:solidFill>
                <a:latin typeface="FSBrabo"/>
              </a:rPr>
              <a:t>A</a:t>
            </a:r>
            <a:r>
              <a:rPr lang="en-GB" b="1" i="0" dirty="0">
                <a:solidFill>
                  <a:srgbClr val="000000"/>
                </a:solidFill>
                <a:effectLst/>
                <a:latin typeface="FSBrabo"/>
              </a:rPr>
              <a:t>ccess FDMA</a:t>
            </a:r>
            <a:endParaRPr lang="en-GB" dirty="0"/>
          </a:p>
        </p:txBody>
      </p:sp>
      <p:sp>
        <p:nvSpPr>
          <p:cNvPr id="3" name="Content Placeholder 2">
            <a:extLst>
              <a:ext uri="{FF2B5EF4-FFF2-40B4-BE49-F238E27FC236}">
                <a16:creationId xmlns:a16="http://schemas.microsoft.com/office/drawing/2014/main" id="{3609CE9B-3F54-C312-C274-EB165C636886}"/>
              </a:ext>
            </a:extLst>
          </p:cNvPr>
          <p:cNvSpPr>
            <a:spLocks noGrp="1"/>
          </p:cNvSpPr>
          <p:nvPr>
            <p:ph idx="1"/>
          </p:nvPr>
        </p:nvSpPr>
        <p:spPr/>
        <p:txBody>
          <a:bodyPr/>
          <a:lstStyle/>
          <a:p>
            <a:r>
              <a:rPr lang="en-GB" dirty="0"/>
              <a:t>FDMA can use multiple frequencies in same time while FDM  can only use one carrier frequency at a time. </a:t>
            </a:r>
          </a:p>
          <a:p>
            <a:r>
              <a:rPr lang="en-GB" dirty="0"/>
              <a:t>FDMA more efficient in terms of spectrum usage and allows for faster data rates. In addition, FDMA is better suited for mobile applications since it can handle more users per cell site.</a:t>
            </a:r>
          </a:p>
        </p:txBody>
      </p:sp>
      <p:sp>
        <p:nvSpPr>
          <p:cNvPr id="4" name="Slide Number Placeholder 3">
            <a:extLst>
              <a:ext uri="{FF2B5EF4-FFF2-40B4-BE49-F238E27FC236}">
                <a16:creationId xmlns:a16="http://schemas.microsoft.com/office/drawing/2014/main" id="{D1D8F662-8291-2E8F-64CC-62C7CD6ECC14}"/>
              </a:ext>
            </a:extLst>
          </p:cNvPr>
          <p:cNvSpPr>
            <a:spLocks noGrp="1"/>
          </p:cNvSpPr>
          <p:nvPr>
            <p:ph type="sldNum" sz="quarter" idx="11"/>
          </p:nvPr>
        </p:nvSpPr>
        <p:spPr/>
        <p:txBody>
          <a:bodyPr/>
          <a:lstStyle/>
          <a:p>
            <a:fld id="{DA74B27A-9F94-4AB0-8E28-79F23ED549D9}" type="slidenum">
              <a:rPr lang="en-US" smtClean="0"/>
              <a:pPr/>
              <a:t>41</a:t>
            </a:fld>
            <a:endParaRPr lang="en-US" dirty="0"/>
          </a:p>
        </p:txBody>
      </p:sp>
    </p:spTree>
    <p:extLst>
      <p:ext uri="{BB962C8B-B14F-4D97-AF65-F5344CB8AC3E}">
        <p14:creationId xmlns:p14="http://schemas.microsoft.com/office/powerpoint/2010/main" val="4111055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D50B-01F8-2C75-83B9-DF10863725BB}"/>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041CF91B-1AFD-C224-1409-D0F950C8628E}"/>
              </a:ext>
            </a:extLst>
          </p:cNvPr>
          <p:cNvPicPr>
            <a:picLocks noGrp="1" noChangeAspect="1"/>
          </p:cNvPicPr>
          <p:nvPr>
            <p:ph idx="1"/>
          </p:nvPr>
        </p:nvPicPr>
        <p:blipFill>
          <a:blip r:embed="rId2"/>
          <a:stretch>
            <a:fillRect/>
          </a:stretch>
        </p:blipFill>
        <p:spPr>
          <a:xfrm>
            <a:off x="457200" y="1524000"/>
            <a:ext cx="8077200" cy="4450873"/>
          </a:xfrm>
          <a:prstGeom prst="rect">
            <a:avLst/>
          </a:prstGeom>
        </p:spPr>
      </p:pic>
      <p:sp>
        <p:nvSpPr>
          <p:cNvPr id="4" name="Slide Number Placeholder 3">
            <a:extLst>
              <a:ext uri="{FF2B5EF4-FFF2-40B4-BE49-F238E27FC236}">
                <a16:creationId xmlns:a16="http://schemas.microsoft.com/office/drawing/2014/main" id="{37D03763-E021-622D-AD32-01EC4F33C349}"/>
              </a:ext>
            </a:extLst>
          </p:cNvPr>
          <p:cNvSpPr>
            <a:spLocks noGrp="1"/>
          </p:cNvSpPr>
          <p:nvPr>
            <p:ph type="sldNum" sz="quarter" idx="11"/>
          </p:nvPr>
        </p:nvSpPr>
        <p:spPr/>
        <p:txBody>
          <a:bodyPr/>
          <a:lstStyle/>
          <a:p>
            <a:fld id="{DA74B27A-9F94-4AB0-8E28-79F23ED549D9}" type="slidenum">
              <a:rPr lang="en-US" smtClean="0"/>
              <a:pPr/>
              <a:t>42</a:t>
            </a:fld>
            <a:endParaRPr lang="en-US" dirty="0"/>
          </a:p>
        </p:txBody>
      </p:sp>
      <p:sp>
        <p:nvSpPr>
          <p:cNvPr id="6" name="AutoShape 4">
            <a:extLst>
              <a:ext uri="{FF2B5EF4-FFF2-40B4-BE49-F238E27FC236}">
                <a16:creationId xmlns:a16="http://schemas.microsoft.com/office/drawing/2014/main" id="{672361C4-E93E-0E60-16BD-52CF646D0A9B}"/>
              </a:ext>
            </a:extLst>
          </p:cNvPr>
          <p:cNvSpPr>
            <a:spLocks noChangeAspect="1" noChangeArrowheads="1"/>
          </p:cNvSpPr>
          <p:nvPr/>
        </p:nvSpPr>
        <p:spPr bwMode="auto">
          <a:xfrm>
            <a:off x="2819400" y="3276600"/>
            <a:ext cx="1905000" cy="1905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732831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936D-37FC-8030-8E60-7C1083FF2D5E}"/>
              </a:ext>
            </a:extLst>
          </p:cNvPr>
          <p:cNvSpPr>
            <a:spLocks noGrp="1"/>
          </p:cNvSpPr>
          <p:nvPr>
            <p:ph type="title"/>
          </p:nvPr>
        </p:nvSpPr>
        <p:spPr/>
        <p:txBody>
          <a:bodyPr/>
          <a:lstStyle/>
          <a:p>
            <a:r>
              <a:rPr lang="en-GB" b="1" i="0" dirty="0">
                <a:solidFill>
                  <a:srgbClr val="000000"/>
                </a:solidFill>
                <a:effectLst/>
                <a:latin typeface="FSBrabo"/>
              </a:rPr>
              <a:t>Orthogonal Frequency Division Multiplexing OFDM</a:t>
            </a:r>
            <a:endParaRPr lang="en-GB" dirty="0"/>
          </a:p>
        </p:txBody>
      </p:sp>
      <p:sp>
        <p:nvSpPr>
          <p:cNvPr id="3" name="Content Placeholder 2">
            <a:extLst>
              <a:ext uri="{FF2B5EF4-FFF2-40B4-BE49-F238E27FC236}">
                <a16:creationId xmlns:a16="http://schemas.microsoft.com/office/drawing/2014/main" id="{D56C50E0-66C7-86D1-D7A9-034BAEF642BF}"/>
              </a:ext>
            </a:extLst>
          </p:cNvPr>
          <p:cNvSpPr>
            <a:spLocks noGrp="1"/>
          </p:cNvSpPr>
          <p:nvPr>
            <p:ph idx="1"/>
          </p:nvPr>
        </p:nvSpPr>
        <p:spPr/>
        <p:txBody>
          <a:bodyPr/>
          <a:lstStyle/>
          <a:p>
            <a:r>
              <a:rPr lang="en-US" dirty="0"/>
              <a:t>OFDM is a vey popular multiplexing method used for many of the latest wireless and telecommunication standards, such as </a:t>
            </a:r>
            <a:r>
              <a:rPr lang="en-US" dirty="0" err="1"/>
              <a:t>WiFi</a:t>
            </a:r>
            <a:r>
              <a:rPr lang="en-US" dirty="0"/>
              <a:t> 802.11ac,4G,5G WiMAX, Satellite and more.</a:t>
            </a:r>
          </a:p>
          <a:p>
            <a:r>
              <a:rPr lang="en-US" dirty="0"/>
              <a:t>In OFDM the guard space is removed and the signals are overlapped, for that OFDM allow more data transitions than FDM.</a:t>
            </a:r>
          </a:p>
          <a:p>
            <a:r>
              <a:rPr lang="en-US" dirty="0"/>
              <a:t>OFDM prevent interference because signal are orthogonal to each other, which means that signals are multiplexing in a way  that the peak of one signal occurs at null of other neighbor signals.</a:t>
            </a:r>
            <a:endParaRPr lang="en-GB" dirty="0"/>
          </a:p>
        </p:txBody>
      </p:sp>
      <p:sp>
        <p:nvSpPr>
          <p:cNvPr id="4" name="Slide Number Placeholder 3">
            <a:extLst>
              <a:ext uri="{FF2B5EF4-FFF2-40B4-BE49-F238E27FC236}">
                <a16:creationId xmlns:a16="http://schemas.microsoft.com/office/drawing/2014/main" id="{E6ACF3FF-3FEB-B765-1827-05364D930EAC}"/>
              </a:ext>
            </a:extLst>
          </p:cNvPr>
          <p:cNvSpPr>
            <a:spLocks noGrp="1"/>
          </p:cNvSpPr>
          <p:nvPr>
            <p:ph type="sldNum" sz="quarter" idx="11"/>
          </p:nvPr>
        </p:nvSpPr>
        <p:spPr/>
        <p:txBody>
          <a:bodyPr/>
          <a:lstStyle/>
          <a:p>
            <a:fld id="{DA74B27A-9F94-4AB0-8E28-79F23ED549D9}" type="slidenum">
              <a:rPr lang="en-US" smtClean="0"/>
              <a:pPr/>
              <a:t>43</a:t>
            </a:fld>
            <a:endParaRPr lang="en-US" dirty="0"/>
          </a:p>
        </p:txBody>
      </p:sp>
    </p:spTree>
    <p:extLst>
      <p:ext uri="{BB962C8B-B14F-4D97-AF65-F5344CB8AC3E}">
        <p14:creationId xmlns:p14="http://schemas.microsoft.com/office/powerpoint/2010/main" val="3641621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E3CAA-8774-E905-FF61-CD395299E62B}"/>
              </a:ext>
            </a:extLst>
          </p:cNvPr>
          <p:cNvSpPr>
            <a:spLocks noGrp="1"/>
          </p:cNvSpPr>
          <p:nvPr>
            <p:ph type="title"/>
          </p:nvPr>
        </p:nvSpPr>
        <p:spPr/>
        <p:txBody>
          <a:bodyPr/>
          <a:lstStyle/>
          <a:p>
            <a:r>
              <a:rPr lang="en-US" dirty="0"/>
              <a:t>OFDM</a:t>
            </a:r>
            <a:endParaRPr lang="en-GB" dirty="0"/>
          </a:p>
        </p:txBody>
      </p:sp>
      <p:pic>
        <p:nvPicPr>
          <p:cNvPr id="6" name="Content Placeholder 5">
            <a:extLst>
              <a:ext uri="{FF2B5EF4-FFF2-40B4-BE49-F238E27FC236}">
                <a16:creationId xmlns:a16="http://schemas.microsoft.com/office/drawing/2014/main" id="{03C64F19-8C98-EFF6-43B7-DA521149BAB9}"/>
              </a:ext>
            </a:extLst>
          </p:cNvPr>
          <p:cNvPicPr>
            <a:picLocks noGrp="1" noChangeAspect="1"/>
          </p:cNvPicPr>
          <p:nvPr>
            <p:ph idx="1"/>
          </p:nvPr>
        </p:nvPicPr>
        <p:blipFill>
          <a:blip r:embed="rId2"/>
          <a:stretch>
            <a:fillRect/>
          </a:stretch>
        </p:blipFill>
        <p:spPr>
          <a:xfrm>
            <a:off x="609600" y="1373014"/>
            <a:ext cx="8077200" cy="4111972"/>
          </a:xfrm>
        </p:spPr>
      </p:pic>
      <p:sp>
        <p:nvSpPr>
          <p:cNvPr id="4" name="Slide Number Placeholder 3">
            <a:extLst>
              <a:ext uri="{FF2B5EF4-FFF2-40B4-BE49-F238E27FC236}">
                <a16:creationId xmlns:a16="http://schemas.microsoft.com/office/drawing/2014/main" id="{F5F8A5E6-0F83-7121-8B19-9EB7CA55DC4B}"/>
              </a:ext>
            </a:extLst>
          </p:cNvPr>
          <p:cNvSpPr>
            <a:spLocks noGrp="1"/>
          </p:cNvSpPr>
          <p:nvPr>
            <p:ph type="sldNum" sz="quarter" idx="11"/>
          </p:nvPr>
        </p:nvSpPr>
        <p:spPr/>
        <p:txBody>
          <a:bodyPr/>
          <a:lstStyle/>
          <a:p>
            <a:fld id="{DA74B27A-9F94-4AB0-8E28-79F23ED549D9}" type="slidenum">
              <a:rPr lang="en-US" smtClean="0"/>
              <a:pPr/>
              <a:t>44</a:t>
            </a:fld>
            <a:endParaRPr lang="en-US" dirty="0"/>
          </a:p>
        </p:txBody>
      </p:sp>
      <p:sp>
        <p:nvSpPr>
          <p:cNvPr id="3" name="TextBox 2">
            <a:extLst>
              <a:ext uri="{FF2B5EF4-FFF2-40B4-BE49-F238E27FC236}">
                <a16:creationId xmlns:a16="http://schemas.microsoft.com/office/drawing/2014/main" id="{19218052-CE8E-8659-D314-04240C09868F}"/>
              </a:ext>
            </a:extLst>
          </p:cNvPr>
          <p:cNvSpPr txBox="1"/>
          <p:nvPr/>
        </p:nvSpPr>
        <p:spPr>
          <a:xfrm>
            <a:off x="1676400" y="4343400"/>
            <a:ext cx="825867" cy="400110"/>
          </a:xfrm>
          <a:prstGeom prst="rect">
            <a:avLst/>
          </a:prstGeom>
          <a:noFill/>
        </p:spPr>
        <p:txBody>
          <a:bodyPr wrap="none" rtlCol="0">
            <a:spAutoFit/>
          </a:bodyPr>
          <a:lstStyle/>
          <a:p>
            <a:r>
              <a:rPr lang="en-US" dirty="0"/>
              <a:t>Guard</a:t>
            </a:r>
            <a:endParaRPr lang="en-GB" dirty="0"/>
          </a:p>
        </p:txBody>
      </p:sp>
      <p:sp>
        <p:nvSpPr>
          <p:cNvPr id="5" name="TextBox 4">
            <a:extLst>
              <a:ext uri="{FF2B5EF4-FFF2-40B4-BE49-F238E27FC236}">
                <a16:creationId xmlns:a16="http://schemas.microsoft.com/office/drawing/2014/main" id="{A2846526-D4A5-C57D-81B9-C7C7756EB282}"/>
              </a:ext>
            </a:extLst>
          </p:cNvPr>
          <p:cNvSpPr txBox="1"/>
          <p:nvPr/>
        </p:nvSpPr>
        <p:spPr>
          <a:xfrm>
            <a:off x="2895600" y="4368643"/>
            <a:ext cx="825867" cy="400110"/>
          </a:xfrm>
          <a:prstGeom prst="rect">
            <a:avLst/>
          </a:prstGeom>
          <a:noFill/>
        </p:spPr>
        <p:txBody>
          <a:bodyPr wrap="none" rtlCol="0">
            <a:spAutoFit/>
          </a:bodyPr>
          <a:lstStyle/>
          <a:p>
            <a:r>
              <a:rPr lang="en-US" dirty="0"/>
              <a:t>Guard</a:t>
            </a:r>
            <a:endParaRPr lang="en-GB" dirty="0"/>
          </a:p>
        </p:txBody>
      </p:sp>
      <p:sp>
        <p:nvSpPr>
          <p:cNvPr id="7" name="TextBox 6">
            <a:extLst>
              <a:ext uri="{FF2B5EF4-FFF2-40B4-BE49-F238E27FC236}">
                <a16:creationId xmlns:a16="http://schemas.microsoft.com/office/drawing/2014/main" id="{1C1C54D2-62F4-4291-BDE7-D4980E6BBE04}"/>
              </a:ext>
            </a:extLst>
          </p:cNvPr>
          <p:cNvSpPr txBox="1"/>
          <p:nvPr/>
        </p:nvSpPr>
        <p:spPr>
          <a:xfrm>
            <a:off x="4050933" y="4400490"/>
            <a:ext cx="825867" cy="400110"/>
          </a:xfrm>
          <a:prstGeom prst="rect">
            <a:avLst/>
          </a:prstGeom>
          <a:noFill/>
        </p:spPr>
        <p:txBody>
          <a:bodyPr wrap="none" rtlCol="0">
            <a:spAutoFit/>
          </a:bodyPr>
          <a:lstStyle/>
          <a:p>
            <a:r>
              <a:rPr lang="en-US" dirty="0"/>
              <a:t>Guard</a:t>
            </a:r>
            <a:endParaRPr lang="en-GB" dirty="0"/>
          </a:p>
        </p:txBody>
      </p:sp>
      <p:sp>
        <p:nvSpPr>
          <p:cNvPr id="8" name="TextBox 7">
            <a:extLst>
              <a:ext uri="{FF2B5EF4-FFF2-40B4-BE49-F238E27FC236}">
                <a16:creationId xmlns:a16="http://schemas.microsoft.com/office/drawing/2014/main" id="{41688890-59B4-81B1-859F-FA9495F8952B}"/>
              </a:ext>
            </a:extLst>
          </p:cNvPr>
          <p:cNvSpPr txBox="1"/>
          <p:nvPr/>
        </p:nvSpPr>
        <p:spPr>
          <a:xfrm>
            <a:off x="5257800" y="4419600"/>
            <a:ext cx="825867" cy="400110"/>
          </a:xfrm>
          <a:prstGeom prst="rect">
            <a:avLst/>
          </a:prstGeom>
          <a:noFill/>
        </p:spPr>
        <p:txBody>
          <a:bodyPr wrap="none" rtlCol="0">
            <a:spAutoFit/>
          </a:bodyPr>
          <a:lstStyle/>
          <a:p>
            <a:r>
              <a:rPr lang="en-US" dirty="0"/>
              <a:t>Guard</a:t>
            </a:r>
            <a:endParaRPr lang="en-GB" dirty="0"/>
          </a:p>
        </p:txBody>
      </p:sp>
      <p:sp>
        <p:nvSpPr>
          <p:cNvPr id="9" name="TextBox 8">
            <a:extLst>
              <a:ext uri="{FF2B5EF4-FFF2-40B4-BE49-F238E27FC236}">
                <a16:creationId xmlns:a16="http://schemas.microsoft.com/office/drawing/2014/main" id="{B90A3EF6-0AB4-6F69-38E4-7328B4104C56}"/>
              </a:ext>
            </a:extLst>
          </p:cNvPr>
          <p:cNvSpPr txBox="1"/>
          <p:nvPr/>
        </p:nvSpPr>
        <p:spPr>
          <a:xfrm>
            <a:off x="6413133" y="4419600"/>
            <a:ext cx="825867" cy="400110"/>
          </a:xfrm>
          <a:prstGeom prst="rect">
            <a:avLst/>
          </a:prstGeom>
          <a:noFill/>
        </p:spPr>
        <p:txBody>
          <a:bodyPr wrap="none" rtlCol="0">
            <a:spAutoFit/>
          </a:bodyPr>
          <a:lstStyle/>
          <a:p>
            <a:r>
              <a:rPr lang="en-US" dirty="0"/>
              <a:t>Guard</a:t>
            </a:r>
            <a:endParaRPr lang="en-GB" dirty="0"/>
          </a:p>
        </p:txBody>
      </p:sp>
    </p:spTree>
    <p:extLst>
      <p:ext uri="{BB962C8B-B14F-4D97-AF65-F5344CB8AC3E}">
        <p14:creationId xmlns:p14="http://schemas.microsoft.com/office/powerpoint/2010/main" val="497809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7355-04A3-4DA8-EEDF-FECAC4AD26E1}"/>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63153057-A5D1-F6D7-3FA7-BC0562BF08D8}"/>
              </a:ext>
            </a:extLst>
          </p:cNvPr>
          <p:cNvPicPr>
            <a:picLocks noGrp="1" noChangeAspect="1"/>
          </p:cNvPicPr>
          <p:nvPr>
            <p:ph idx="1"/>
          </p:nvPr>
        </p:nvPicPr>
        <p:blipFill>
          <a:blip r:embed="rId2"/>
          <a:stretch>
            <a:fillRect/>
          </a:stretch>
        </p:blipFill>
        <p:spPr>
          <a:xfrm>
            <a:off x="457200" y="1600200"/>
            <a:ext cx="8014812" cy="4572000"/>
          </a:xfrm>
        </p:spPr>
      </p:pic>
      <p:sp>
        <p:nvSpPr>
          <p:cNvPr id="4" name="Slide Number Placeholder 3">
            <a:extLst>
              <a:ext uri="{FF2B5EF4-FFF2-40B4-BE49-F238E27FC236}">
                <a16:creationId xmlns:a16="http://schemas.microsoft.com/office/drawing/2014/main" id="{A0303BA0-DB84-6BF3-5E0F-033D56B8A285}"/>
              </a:ext>
            </a:extLst>
          </p:cNvPr>
          <p:cNvSpPr>
            <a:spLocks noGrp="1"/>
          </p:cNvSpPr>
          <p:nvPr>
            <p:ph type="sldNum" sz="quarter" idx="11"/>
          </p:nvPr>
        </p:nvSpPr>
        <p:spPr/>
        <p:txBody>
          <a:bodyPr/>
          <a:lstStyle/>
          <a:p>
            <a:fld id="{DA74B27A-9F94-4AB0-8E28-79F23ED549D9}" type="slidenum">
              <a:rPr lang="en-US" smtClean="0"/>
              <a:pPr/>
              <a:t>45</a:t>
            </a:fld>
            <a:endParaRPr lang="en-US" dirty="0"/>
          </a:p>
        </p:txBody>
      </p:sp>
    </p:spTree>
    <p:extLst>
      <p:ext uri="{BB962C8B-B14F-4D97-AF65-F5344CB8AC3E}">
        <p14:creationId xmlns:p14="http://schemas.microsoft.com/office/powerpoint/2010/main" val="3037804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E6B6-1921-C76D-B86A-4F4395CA9A3D}"/>
              </a:ext>
            </a:extLst>
          </p:cNvPr>
          <p:cNvSpPr>
            <a:spLocks noGrp="1"/>
          </p:cNvSpPr>
          <p:nvPr>
            <p:ph type="title"/>
          </p:nvPr>
        </p:nvSpPr>
        <p:spPr/>
        <p:txBody>
          <a:bodyPr/>
          <a:lstStyle/>
          <a:p>
            <a:r>
              <a:rPr lang="en-GB" b="1" i="0" dirty="0">
                <a:solidFill>
                  <a:srgbClr val="000000"/>
                </a:solidFill>
                <a:effectLst/>
                <a:latin typeface="FSBrabo"/>
              </a:rPr>
              <a:t>Code Division Multiplexing</a:t>
            </a:r>
            <a:br>
              <a:rPr lang="en-GB" b="1" i="0" dirty="0">
                <a:solidFill>
                  <a:srgbClr val="000000"/>
                </a:solidFill>
                <a:effectLst/>
                <a:latin typeface="FSBrabo"/>
              </a:rPr>
            </a:br>
            <a:r>
              <a:rPr lang="en-GB" b="1" i="0" dirty="0">
                <a:solidFill>
                  <a:srgbClr val="000000"/>
                </a:solidFill>
                <a:effectLst/>
                <a:latin typeface="FSBrabo"/>
              </a:rPr>
              <a:t>CDM</a:t>
            </a:r>
            <a:endParaRPr lang="en-GB" dirty="0"/>
          </a:p>
        </p:txBody>
      </p:sp>
      <p:sp>
        <p:nvSpPr>
          <p:cNvPr id="3" name="Content Placeholder 2">
            <a:extLst>
              <a:ext uri="{FF2B5EF4-FFF2-40B4-BE49-F238E27FC236}">
                <a16:creationId xmlns:a16="http://schemas.microsoft.com/office/drawing/2014/main" id="{624E7D7A-18C3-4DDA-4B4F-5C79E3A2EDE4}"/>
              </a:ext>
            </a:extLst>
          </p:cNvPr>
          <p:cNvSpPr>
            <a:spLocks noGrp="1"/>
          </p:cNvSpPr>
          <p:nvPr>
            <p:ph idx="1"/>
          </p:nvPr>
        </p:nvSpPr>
        <p:spPr/>
        <p:txBody>
          <a:bodyPr/>
          <a:lstStyle/>
          <a:p>
            <a:r>
              <a:rPr lang="en-GB" dirty="0"/>
              <a:t>(CDM) is a multiplexing technique that uses spread spectrum communication. In spread spectrum communications, a narrowband signal is spread over a larger band of frequency or across multiple channels via division.</a:t>
            </a:r>
          </a:p>
          <a:p>
            <a:r>
              <a:rPr lang="en-GB" dirty="0"/>
              <a:t>Instead of dividing the allowed frequency range into a few hundred narrow channels or time period, CDM allows each station to transmit over the entire frequency spectrum all the time</a:t>
            </a:r>
            <a:r>
              <a:rPr lang="en-US" dirty="0"/>
              <a:t>.</a:t>
            </a:r>
            <a:endParaRPr lang="en-GB" dirty="0"/>
          </a:p>
        </p:txBody>
      </p:sp>
      <p:sp>
        <p:nvSpPr>
          <p:cNvPr id="4" name="Slide Number Placeholder 3">
            <a:extLst>
              <a:ext uri="{FF2B5EF4-FFF2-40B4-BE49-F238E27FC236}">
                <a16:creationId xmlns:a16="http://schemas.microsoft.com/office/drawing/2014/main" id="{9A0F29AE-BE12-4556-FB9B-A77CDBDEA3E4}"/>
              </a:ext>
            </a:extLst>
          </p:cNvPr>
          <p:cNvSpPr>
            <a:spLocks noGrp="1"/>
          </p:cNvSpPr>
          <p:nvPr>
            <p:ph type="sldNum" sz="quarter" idx="11"/>
          </p:nvPr>
        </p:nvSpPr>
        <p:spPr/>
        <p:txBody>
          <a:bodyPr/>
          <a:lstStyle/>
          <a:p>
            <a:fld id="{DA74B27A-9F94-4AB0-8E28-79F23ED549D9}" type="slidenum">
              <a:rPr lang="en-US" smtClean="0"/>
              <a:pPr/>
              <a:t>46</a:t>
            </a:fld>
            <a:endParaRPr lang="en-US" dirty="0"/>
          </a:p>
        </p:txBody>
      </p:sp>
    </p:spTree>
    <p:extLst>
      <p:ext uri="{BB962C8B-B14F-4D97-AF65-F5344CB8AC3E}">
        <p14:creationId xmlns:p14="http://schemas.microsoft.com/office/powerpoint/2010/main" val="3121550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3F4A2C1D-A04C-35AB-4D26-4A3F48355E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38A9309-FFB9-4D0F-A249-B57967596229}" type="slidenum">
              <a:rPr lang="en-US" altLang="en-US">
                <a:solidFill>
                  <a:srgbClr val="000000"/>
                </a:solidFill>
                <a:latin typeface="Arial" panose="020B0604020202020204" pitchFamily="34" charset="0"/>
              </a:rPr>
              <a:pPr/>
              <a:t>47</a:t>
            </a:fld>
            <a:endParaRPr lang="en-US" altLang="en-US">
              <a:solidFill>
                <a:srgbClr val="000000"/>
              </a:solidFill>
              <a:latin typeface="Arial" panose="020B0604020202020204" pitchFamily="34" charset="0"/>
            </a:endParaRPr>
          </a:p>
        </p:txBody>
      </p:sp>
      <p:sp>
        <p:nvSpPr>
          <p:cNvPr id="16387" name="Rectangle 2">
            <a:extLst>
              <a:ext uri="{FF2B5EF4-FFF2-40B4-BE49-F238E27FC236}">
                <a16:creationId xmlns:a16="http://schemas.microsoft.com/office/drawing/2014/main" id="{DCE3EDA0-93CE-193F-66A9-EC995F20B074}"/>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16388" name="Rectangle 3">
            <a:extLst>
              <a:ext uri="{FF2B5EF4-FFF2-40B4-BE49-F238E27FC236}">
                <a16:creationId xmlns:a16="http://schemas.microsoft.com/office/drawing/2014/main" id="{4AE6D8CF-9D1B-4AD4-ADEF-CF16AC6D5AA0}"/>
              </a:ext>
            </a:extLst>
          </p:cNvPr>
          <p:cNvSpPr>
            <a:spLocks noGrp="1" noChangeArrowheads="1"/>
          </p:cNvSpPr>
          <p:nvPr>
            <p:ph type="body" idx="1"/>
          </p:nvPr>
        </p:nvSpPr>
        <p:spPr/>
        <p:txBody>
          <a:bodyPr/>
          <a:lstStyle/>
          <a:p>
            <a:pPr eaLnBrk="1" hangingPunct="1"/>
            <a:r>
              <a:rPr lang="en-US" altLang="en-US"/>
              <a:t>To send a binary 1, a mobile device transmits the unique code</a:t>
            </a:r>
          </a:p>
          <a:p>
            <a:pPr eaLnBrk="1" hangingPunct="1"/>
            <a:r>
              <a:rPr lang="en-US" altLang="en-US"/>
              <a:t>To send a binary 0, a mobile device transmits the inverse of the code</a:t>
            </a:r>
          </a:p>
          <a:p>
            <a:pPr eaLnBrk="1" hangingPunct="1"/>
            <a:r>
              <a:rPr lang="en-US" altLang="en-US"/>
              <a:t>To send nothing, a mobile device transmits zeros</a:t>
            </a:r>
          </a:p>
          <a:p>
            <a:pPr eaLnBrk="1" hangingPunct="1"/>
            <a:endParaRPr lang="en-US" altLang="en-US"/>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a:extLst>
              <a:ext uri="{FF2B5EF4-FFF2-40B4-BE49-F238E27FC236}">
                <a16:creationId xmlns:a16="http://schemas.microsoft.com/office/drawing/2014/main" id="{A1516874-3B29-356C-7F6A-48D18CD3B194}"/>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59EE2430-B41B-4460-AE05-46AE3E202426}" type="slidenum">
              <a:rPr lang="en-US" altLang="en-US">
                <a:solidFill>
                  <a:srgbClr val="000000"/>
                </a:solidFill>
                <a:latin typeface="Arial" panose="020B0604020202020204" pitchFamily="34" charset="0"/>
              </a:rPr>
              <a:pPr/>
              <a:t>48</a:t>
            </a:fld>
            <a:endParaRPr lang="en-US" altLang="en-US">
              <a:solidFill>
                <a:srgbClr val="000000"/>
              </a:solidFill>
              <a:latin typeface="Arial" panose="020B0604020202020204" pitchFamily="34" charset="0"/>
            </a:endParaRPr>
          </a:p>
        </p:txBody>
      </p:sp>
      <p:sp>
        <p:nvSpPr>
          <p:cNvPr id="18435" name="Rectangle 2">
            <a:extLst>
              <a:ext uri="{FF2B5EF4-FFF2-40B4-BE49-F238E27FC236}">
                <a16:creationId xmlns:a16="http://schemas.microsoft.com/office/drawing/2014/main" id="{687DD4EC-0E67-09E8-0A09-F2B6C7A673B9}"/>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18436" name="Rectangle 3">
            <a:extLst>
              <a:ext uri="{FF2B5EF4-FFF2-40B4-BE49-F238E27FC236}">
                <a16:creationId xmlns:a16="http://schemas.microsoft.com/office/drawing/2014/main" id="{84E0AD17-8032-478B-85EE-7E5FF0A4D8D8}"/>
              </a:ext>
            </a:extLst>
          </p:cNvPr>
          <p:cNvSpPr>
            <a:spLocks noGrp="1" noChangeArrowheads="1"/>
          </p:cNvSpPr>
          <p:nvPr>
            <p:ph type="body" idx="1"/>
          </p:nvPr>
        </p:nvSpPr>
        <p:spPr/>
        <p:txBody>
          <a:bodyPr/>
          <a:lstStyle/>
          <a:p>
            <a:pPr eaLnBrk="1" hangingPunct="1">
              <a:lnSpc>
                <a:spcPct val="90000"/>
              </a:lnSpc>
            </a:pPr>
            <a:r>
              <a:rPr lang="en-US" altLang="en-US" dirty="0"/>
              <a:t>For simplicity, assume 8-bit code</a:t>
            </a:r>
          </a:p>
          <a:p>
            <a:pPr eaLnBrk="1" hangingPunct="1">
              <a:lnSpc>
                <a:spcPct val="90000"/>
              </a:lnSpc>
            </a:pPr>
            <a:r>
              <a:rPr lang="en-US" altLang="en-US" dirty="0"/>
              <a:t>Example</a:t>
            </a:r>
          </a:p>
          <a:p>
            <a:pPr lvl="1" eaLnBrk="1" hangingPunct="1">
              <a:lnSpc>
                <a:spcPct val="90000"/>
              </a:lnSpc>
            </a:pPr>
            <a:r>
              <a:rPr lang="en-US" altLang="en-US" dirty="0"/>
              <a:t>Three different mobile devices use the following codes:</a:t>
            </a:r>
          </a:p>
          <a:p>
            <a:pPr lvl="2" eaLnBrk="1" hangingPunct="1">
              <a:lnSpc>
                <a:spcPct val="90000"/>
              </a:lnSpc>
            </a:pPr>
            <a:r>
              <a:rPr lang="en-US" altLang="en-US" dirty="0"/>
              <a:t>Mobile A: 11110000</a:t>
            </a:r>
          </a:p>
          <a:p>
            <a:pPr lvl="2" eaLnBrk="1" hangingPunct="1">
              <a:lnSpc>
                <a:spcPct val="90000"/>
              </a:lnSpc>
            </a:pPr>
            <a:r>
              <a:rPr lang="en-US" altLang="en-US" dirty="0"/>
              <a:t>Mobile B: 10101010</a:t>
            </a:r>
          </a:p>
          <a:p>
            <a:pPr lvl="2" eaLnBrk="1" hangingPunct="1">
              <a:lnSpc>
                <a:spcPct val="90000"/>
              </a:lnSpc>
            </a:pPr>
            <a:r>
              <a:rPr lang="en-US" altLang="en-US" dirty="0"/>
              <a:t>Mobile C: 00110011</a:t>
            </a:r>
          </a:p>
          <a:p>
            <a:pPr lvl="1" eaLnBrk="1" hangingPunct="1">
              <a:lnSpc>
                <a:spcPct val="90000"/>
              </a:lnSpc>
            </a:pPr>
            <a:r>
              <a:rPr lang="en-US" altLang="en-US" dirty="0"/>
              <a:t>Assume Mobile A sends a 1, B sends a 0, and C sends a 1</a:t>
            </a:r>
          </a:p>
          <a:p>
            <a:pPr lvl="1" eaLnBrk="1" hangingPunct="1">
              <a:lnSpc>
                <a:spcPct val="90000"/>
              </a:lnSpc>
            </a:pPr>
            <a:r>
              <a:rPr lang="en-US" altLang="en-US" dirty="0"/>
              <a:t>Signal code: 1-chip = +N volt; 0-chip = -N volt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a:extLst>
              <a:ext uri="{FF2B5EF4-FFF2-40B4-BE49-F238E27FC236}">
                <a16:creationId xmlns:a16="http://schemas.microsoft.com/office/drawing/2014/main" id="{4A7815BE-9E67-3C7D-BDF7-33C4BBC358E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1D42AFBF-49C3-46FF-807F-A75F19846F90}" type="slidenum">
              <a:rPr lang="en-US" altLang="en-US">
                <a:solidFill>
                  <a:srgbClr val="000000"/>
                </a:solidFill>
                <a:latin typeface="Arial" panose="020B0604020202020204" pitchFamily="34" charset="0"/>
              </a:rPr>
              <a:pPr/>
              <a:t>49</a:t>
            </a:fld>
            <a:endParaRPr lang="en-US" altLang="en-US">
              <a:solidFill>
                <a:srgbClr val="000000"/>
              </a:solidFill>
              <a:latin typeface="Arial" panose="020B0604020202020204" pitchFamily="34" charset="0"/>
            </a:endParaRPr>
          </a:p>
        </p:txBody>
      </p:sp>
      <p:sp>
        <p:nvSpPr>
          <p:cNvPr id="19459" name="Rectangle 2">
            <a:extLst>
              <a:ext uri="{FF2B5EF4-FFF2-40B4-BE49-F238E27FC236}">
                <a16:creationId xmlns:a16="http://schemas.microsoft.com/office/drawing/2014/main" id="{D3E43431-6980-10A3-79A5-8087FF83925F}"/>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19460" name="Rectangle 3">
            <a:extLst>
              <a:ext uri="{FF2B5EF4-FFF2-40B4-BE49-F238E27FC236}">
                <a16:creationId xmlns:a16="http://schemas.microsoft.com/office/drawing/2014/main" id="{115CBE1D-E819-277B-B152-DD5B56F251DC}"/>
              </a:ext>
            </a:extLst>
          </p:cNvPr>
          <p:cNvSpPr>
            <a:spLocks noGrp="1" noChangeArrowheads="1"/>
          </p:cNvSpPr>
          <p:nvPr>
            <p:ph type="body" idx="1"/>
          </p:nvPr>
        </p:nvSpPr>
        <p:spPr/>
        <p:txBody>
          <a:bodyPr/>
          <a:lstStyle/>
          <a:p>
            <a:pPr eaLnBrk="1" hangingPunct="1"/>
            <a:r>
              <a:rPr lang="en-US" altLang="en-US" dirty="0"/>
              <a:t>Example (continued)</a:t>
            </a:r>
          </a:p>
          <a:p>
            <a:pPr lvl="1" eaLnBrk="1" hangingPunct="1"/>
            <a:r>
              <a:rPr lang="en-US" altLang="en-US" dirty="0"/>
              <a:t>Three signals transmitted:</a:t>
            </a:r>
          </a:p>
          <a:p>
            <a:pPr lvl="2" eaLnBrk="1" hangingPunct="1"/>
            <a:r>
              <a:rPr lang="en-US" altLang="en-US" dirty="0"/>
              <a:t>Mobile A sends a 1, or 11110000, or </a:t>
            </a:r>
            <a:r>
              <a:rPr lang="en-US" altLang="en-US" dirty="0">
                <a:latin typeface="Courier New" panose="02070309020205020404" pitchFamily="49" charset="0"/>
                <a:cs typeface="Courier New" panose="02070309020205020404" pitchFamily="49" charset="0"/>
              </a:rPr>
              <a:t>++++----</a:t>
            </a:r>
          </a:p>
          <a:p>
            <a:pPr lvl="2" eaLnBrk="1" hangingPunct="1"/>
            <a:r>
              <a:rPr lang="en-US" altLang="en-US" dirty="0"/>
              <a:t>Mobile B sends a 0, or 01010101, or </a:t>
            </a:r>
            <a:r>
              <a:rPr lang="en-US" altLang="en-US" dirty="0">
                <a:latin typeface="Courier New" panose="02070309020205020404" pitchFamily="49" charset="0"/>
              </a:rPr>
              <a:t>-+-+-+-+</a:t>
            </a:r>
          </a:p>
          <a:p>
            <a:pPr lvl="2" eaLnBrk="1" hangingPunct="1"/>
            <a:r>
              <a:rPr lang="en-US" altLang="en-US" dirty="0"/>
              <a:t>Mobile C sends a 1, or 00110011, or </a:t>
            </a:r>
            <a:r>
              <a:rPr lang="en-US" altLang="en-US" dirty="0">
                <a:latin typeface="Courier New" panose="02070309020205020404" pitchFamily="49" charset="0"/>
              </a:rPr>
              <a:t>--++--++</a:t>
            </a:r>
          </a:p>
          <a:p>
            <a:pPr lvl="1" eaLnBrk="1" hangingPunct="1"/>
            <a:r>
              <a:rPr lang="en-US" altLang="en-US" dirty="0"/>
              <a:t>Summed signal received by base station: -1, +1,  +1, +3, -3, -1, -1, +1</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A9814-9961-816E-DDE8-4E03EFDE08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34D6FF-692B-651F-418B-B2743217C1C7}"/>
              </a:ext>
            </a:extLst>
          </p:cNvPr>
          <p:cNvSpPr>
            <a:spLocks noGrp="1"/>
          </p:cNvSpPr>
          <p:nvPr>
            <p:ph idx="1"/>
          </p:nvPr>
        </p:nvSpPr>
        <p:spPr/>
        <p:txBody>
          <a:bodyPr/>
          <a:lstStyle/>
          <a:p>
            <a:r>
              <a:rPr lang="en-US" dirty="0"/>
              <a:t>Sampling</a:t>
            </a:r>
          </a:p>
          <a:p>
            <a:pPr lvl="1"/>
            <a:r>
              <a:rPr lang="en-US" altLang="en-US" dirty="0"/>
              <a:t>the amplitude of the analog signal is sampled regularly at uniform intervals</a:t>
            </a:r>
            <a:endParaRPr lang="en-US" dirty="0"/>
          </a:p>
          <a:p>
            <a:pPr lvl="1"/>
            <a:r>
              <a:rPr lang="en-US" dirty="0"/>
              <a:t>Pulse Amplitude Modulation (PAM)</a:t>
            </a:r>
          </a:p>
          <a:p>
            <a:pPr lvl="1"/>
            <a:r>
              <a:rPr lang="en-US" dirty="0"/>
              <a:t>Sample rate is the number of samples per second, for telephone the sample rate is 8KHz, VoIP 16KHz, Mp3 is 44KHz</a:t>
            </a:r>
          </a:p>
          <a:p>
            <a:r>
              <a:rPr lang="en-US" altLang="en-US" dirty="0">
                <a:solidFill>
                  <a:schemeClr val="tx1"/>
                </a:solidFill>
              </a:rPr>
              <a:t>Quantized</a:t>
            </a:r>
          </a:p>
          <a:p>
            <a:pPr lvl="1"/>
            <a:r>
              <a:rPr lang="en-US" dirty="0">
                <a:solidFill>
                  <a:schemeClr val="tx1"/>
                </a:solidFill>
              </a:rPr>
              <a:t>Bit depth used to quantize analog signal,  we use 8bit,16bit, 24bit.</a:t>
            </a:r>
          </a:p>
          <a:p>
            <a:r>
              <a:rPr lang="en-US" dirty="0">
                <a:solidFill>
                  <a:schemeClr val="tx1"/>
                </a:solidFill>
              </a:rPr>
              <a:t>Encoding</a:t>
            </a:r>
          </a:p>
          <a:p>
            <a:endParaRPr lang="en-US" dirty="0"/>
          </a:p>
          <a:p>
            <a:endParaRPr lang="en-GB" dirty="0"/>
          </a:p>
        </p:txBody>
      </p:sp>
      <p:sp>
        <p:nvSpPr>
          <p:cNvPr id="4" name="Slide Number Placeholder 3">
            <a:extLst>
              <a:ext uri="{FF2B5EF4-FFF2-40B4-BE49-F238E27FC236}">
                <a16:creationId xmlns:a16="http://schemas.microsoft.com/office/drawing/2014/main" id="{FE7524AF-ACE0-FB7E-6A2F-95C18CDC9ED4}"/>
              </a:ext>
            </a:extLst>
          </p:cNvPr>
          <p:cNvSpPr>
            <a:spLocks noGrp="1"/>
          </p:cNvSpPr>
          <p:nvPr>
            <p:ph type="sldNum" sz="quarter" idx="11"/>
          </p:nvPr>
        </p:nvSpPr>
        <p:spPr/>
        <p:txBody>
          <a:bodyPr/>
          <a:lstStyle/>
          <a:p>
            <a:fld id="{DA74B27A-9F94-4AB0-8E28-79F23ED549D9}" type="slidenum">
              <a:rPr lang="en-US" smtClean="0"/>
              <a:pPr/>
              <a:t>5</a:t>
            </a:fld>
            <a:endParaRPr lang="en-US" dirty="0"/>
          </a:p>
        </p:txBody>
      </p:sp>
    </p:spTree>
    <p:extLst>
      <p:ext uri="{BB962C8B-B14F-4D97-AF65-F5344CB8AC3E}">
        <p14:creationId xmlns:p14="http://schemas.microsoft.com/office/powerpoint/2010/main" val="2053300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id="{EC5144CF-FD3A-82F2-4EEC-3975600A886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9756356-DF8F-456F-ACEE-F26F114CCA8D}" type="slidenum">
              <a:rPr lang="en-US" altLang="en-US">
                <a:solidFill>
                  <a:srgbClr val="000000"/>
                </a:solidFill>
                <a:latin typeface="Arial" panose="020B0604020202020204" pitchFamily="34" charset="0"/>
              </a:rPr>
              <a:pPr/>
              <a:t>50</a:t>
            </a:fld>
            <a:endParaRPr lang="en-US" altLang="en-US">
              <a:solidFill>
                <a:srgbClr val="000000"/>
              </a:solidFill>
              <a:latin typeface="Arial" panose="020B0604020202020204" pitchFamily="34" charset="0"/>
            </a:endParaRPr>
          </a:p>
        </p:txBody>
      </p:sp>
      <p:sp>
        <p:nvSpPr>
          <p:cNvPr id="20483" name="Rectangle 2">
            <a:extLst>
              <a:ext uri="{FF2B5EF4-FFF2-40B4-BE49-F238E27FC236}">
                <a16:creationId xmlns:a16="http://schemas.microsoft.com/office/drawing/2014/main" id="{8932746A-52C6-162E-30C7-CD330D5812E3}"/>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20484" name="Rectangle 3">
            <a:extLst>
              <a:ext uri="{FF2B5EF4-FFF2-40B4-BE49-F238E27FC236}">
                <a16:creationId xmlns:a16="http://schemas.microsoft.com/office/drawing/2014/main" id="{38989B02-5680-40DC-4FBE-C506D3661B9E}"/>
              </a:ext>
            </a:extLst>
          </p:cNvPr>
          <p:cNvSpPr>
            <a:spLocks noGrp="1" noChangeArrowheads="1"/>
          </p:cNvSpPr>
          <p:nvPr>
            <p:ph type="body" idx="1"/>
          </p:nvPr>
        </p:nvSpPr>
        <p:spPr/>
        <p:txBody>
          <a:bodyPr/>
          <a:lstStyle/>
          <a:p>
            <a:pPr eaLnBrk="1" hangingPunct="1"/>
            <a:r>
              <a:rPr lang="en-US" altLang="en-US" dirty="0"/>
              <a:t>Example (continued)</a:t>
            </a:r>
          </a:p>
          <a:p>
            <a:pPr lvl="1" eaLnBrk="1" hangingPunct="1"/>
            <a:r>
              <a:rPr lang="en-US" altLang="en-US" dirty="0"/>
              <a:t>Base station decode for Mobile A:</a:t>
            </a:r>
          </a:p>
          <a:p>
            <a:pPr lvl="2" eaLnBrk="1" hangingPunct="1"/>
            <a:r>
              <a:rPr lang="en-US" altLang="en-US" dirty="0"/>
              <a:t>Signal received:	</a:t>
            </a:r>
            <a:r>
              <a:rPr lang="en-US" altLang="en-US" sz="1800" dirty="0">
                <a:latin typeface="Courier New" panose="02070309020205020404" pitchFamily="49" charset="0"/>
                <a:cs typeface="Courier New" panose="02070309020205020404" pitchFamily="49" charset="0"/>
              </a:rPr>
              <a:t>-1, +1, +1, +3, -3, -1, -1, +1</a:t>
            </a:r>
            <a:endParaRPr lang="en-US" altLang="en-US" dirty="0">
              <a:latin typeface="Courier New" panose="02070309020205020404" pitchFamily="49" charset="0"/>
              <a:cs typeface="Courier New" panose="02070309020205020404" pitchFamily="49" charset="0"/>
            </a:endParaRPr>
          </a:p>
          <a:p>
            <a:pPr lvl="2" eaLnBrk="1" hangingPunct="1"/>
            <a:r>
              <a:rPr lang="en-US" altLang="en-US" dirty="0"/>
              <a:t>Mobile A’s code:	</a:t>
            </a:r>
            <a:r>
              <a:rPr lang="en-US" altLang="en-US" sz="1800" dirty="0">
                <a:latin typeface="Courier New" panose="02070309020205020404" pitchFamily="49" charset="0"/>
                <a:cs typeface="Courier New" panose="02070309020205020404" pitchFamily="49" charset="0"/>
              </a:rPr>
              <a:t>+1, +1, +1, +1, -1, -1, -1, -1</a:t>
            </a:r>
            <a:endParaRPr lang="en-US" altLang="en-US" dirty="0">
              <a:latin typeface="Courier New" panose="02070309020205020404" pitchFamily="49" charset="0"/>
              <a:cs typeface="Courier New" panose="02070309020205020404" pitchFamily="49" charset="0"/>
            </a:endParaRPr>
          </a:p>
          <a:p>
            <a:pPr lvl="2" eaLnBrk="1" hangingPunct="1"/>
            <a:r>
              <a:rPr lang="en-US" altLang="en-US" dirty="0"/>
              <a:t>Product result:	</a:t>
            </a:r>
            <a:r>
              <a:rPr lang="en-US" altLang="en-US" sz="1800" dirty="0">
                <a:latin typeface="Courier New" panose="02070309020205020404" pitchFamily="49" charset="0"/>
                <a:cs typeface="Courier New" panose="02070309020205020404" pitchFamily="49" charset="0"/>
              </a:rPr>
              <a:t>-1, +1, +1, +3, +3, +1, +1, -1</a:t>
            </a:r>
            <a:endParaRPr lang="en-US" altLang="en-US" dirty="0">
              <a:latin typeface="Courier New" panose="02070309020205020404" pitchFamily="49" charset="0"/>
              <a:cs typeface="Courier New" panose="02070309020205020404" pitchFamily="49" charset="0"/>
            </a:endParaRPr>
          </a:p>
          <a:p>
            <a:pPr lvl="1" eaLnBrk="1" hangingPunct="1"/>
            <a:r>
              <a:rPr lang="en-US" altLang="en-US" dirty="0"/>
              <a:t>Sum of Products: +8</a:t>
            </a:r>
          </a:p>
          <a:p>
            <a:pPr lvl="1" eaLnBrk="1" hangingPunct="1"/>
            <a:r>
              <a:rPr lang="en-US" altLang="en-US" dirty="0"/>
              <a:t>Decode rule: For result near +8, data is binary 1</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a:extLst>
              <a:ext uri="{FF2B5EF4-FFF2-40B4-BE49-F238E27FC236}">
                <a16:creationId xmlns:a16="http://schemas.microsoft.com/office/drawing/2014/main" id="{2364A519-004A-438F-D17B-563EB1D8628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D81D93F-A615-4B9B-861C-F568CDAED40A}" type="slidenum">
              <a:rPr lang="en-US" altLang="en-US">
                <a:solidFill>
                  <a:srgbClr val="000000"/>
                </a:solidFill>
                <a:latin typeface="Arial" panose="020B0604020202020204" pitchFamily="34" charset="0"/>
              </a:rPr>
              <a:pPr/>
              <a:t>51</a:t>
            </a:fld>
            <a:endParaRPr lang="en-US" altLang="en-US">
              <a:solidFill>
                <a:srgbClr val="000000"/>
              </a:solidFill>
              <a:latin typeface="Arial" panose="020B0604020202020204" pitchFamily="34" charset="0"/>
            </a:endParaRPr>
          </a:p>
        </p:txBody>
      </p:sp>
      <p:sp>
        <p:nvSpPr>
          <p:cNvPr id="21507" name="Rectangle 2">
            <a:extLst>
              <a:ext uri="{FF2B5EF4-FFF2-40B4-BE49-F238E27FC236}">
                <a16:creationId xmlns:a16="http://schemas.microsoft.com/office/drawing/2014/main" id="{8347708A-A24A-A5E1-AFA3-DEC93B029AE0}"/>
              </a:ext>
            </a:extLst>
          </p:cNvPr>
          <p:cNvSpPr>
            <a:spLocks noGrp="1" noChangeArrowheads="1"/>
          </p:cNvSpPr>
          <p:nvPr>
            <p:ph type="title"/>
          </p:nvPr>
        </p:nvSpPr>
        <p:spPr/>
        <p:txBody>
          <a:bodyPr/>
          <a:lstStyle/>
          <a:p>
            <a:pPr eaLnBrk="1" hangingPunct="1"/>
            <a:r>
              <a:rPr lang="en-US" altLang="en-US"/>
              <a:t>Code Division Multiplexing (continued)</a:t>
            </a:r>
          </a:p>
        </p:txBody>
      </p:sp>
      <p:sp>
        <p:nvSpPr>
          <p:cNvPr id="21508" name="Rectangle 3">
            <a:extLst>
              <a:ext uri="{FF2B5EF4-FFF2-40B4-BE49-F238E27FC236}">
                <a16:creationId xmlns:a16="http://schemas.microsoft.com/office/drawing/2014/main" id="{41F92AFB-62B1-3175-6C30-CCB13E428A76}"/>
              </a:ext>
            </a:extLst>
          </p:cNvPr>
          <p:cNvSpPr>
            <a:spLocks noGrp="1" noChangeArrowheads="1"/>
          </p:cNvSpPr>
          <p:nvPr>
            <p:ph type="body" idx="1"/>
          </p:nvPr>
        </p:nvSpPr>
        <p:spPr/>
        <p:txBody>
          <a:bodyPr/>
          <a:lstStyle/>
          <a:p>
            <a:pPr eaLnBrk="1" hangingPunct="1"/>
            <a:r>
              <a:rPr lang="en-US" altLang="en-US"/>
              <a:t>Example (continued)</a:t>
            </a:r>
          </a:p>
          <a:p>
            <a:pPr lvl="1" eaLnBrk="1" hangingPunct="1"/>
            <a:r>
              <a:rPr lang="en-US" altLang="en-US"/>
              <a:t>Base station decode for Mobile B:</a:t>
            </a:r>
          </a:p>
          <a:p>
            <a:pPr lvl="2" eaLnBrk="1" hangingPunct="1"/>
            <a:r>
              <a:rPr lang="en-US" altLang="en-US"/>
              <a:t>Signal received:	</a:t>
            </a:r>
            <a:r>
              <a:rPr lang="en-US" altLang="en-US" sz="1800">
                <a:latin typeface="Courier New" panose="02070309020205020404" pitchFamily="49" charset="0"/>
                <a:cs typeface="Courier New" panose="02070309020205020404" pitchFamily="49" charset="0"/>
              </a:rPr>
              <a:t>-1, +1, +1, +3, -3, -1, -1, +1</a:t>
            </a:r>
            <a:endParaRPr lang="en-US" altLang="en-US">
              <a:latin typeface="Courier New" panose="02070309020205020404" pitchFamily="49" charset="0"/>
              <a:cs typeface="Courier New" panose="02070309020205020404" pitchFamily="49" charset="0"/>
            </a:endParaRPr>
          </a:p>
          <a:p>
            <a:pPr lvl="2" eaLnBrk="1" hangingPunct="1"/>
            <a:r>
              <a:rPr lang="en-US" altLang="en-US"/>
              <a:t>Mobile B’s code:	</a:t>
            </a:r>
            <a:r>
              <a:rPr lang="en-US" altLang="en-US" sz="1800">
                <a:latin typeface="Courier New" panose="02070309020205020404" pitchFamily="49" charset="0"/>
                <a:cs typeface="Courier New" panose="02070309020205020404" pitchFamily="49" charset="0"/>
              </a:rPr>
              <a:t>+1, -1, +1, -1, +1, -1, +1, -1</a:t>
            </a:r>
            <a:endParaRPr lang="en-US" altLang="en-US">
              <a:latin typeface="Courier New" panose="02070309020205020404" pitchFamily="49" charset="0"/>
              <a:cs typeface="Courier New" panose="02070309020205020404" pitchFamily="49" charset="0"/>
            </a:endParaRPr>
          </a:p>
          <a:p>
            <a:pPr lvl="2" eaLnBrk="1" hangingPunct="1"/>
            <a:r>
              <a:rPr lang="en-US" altLang="en-US"/>
              <a:t>Product result: 	</a:t>
            </a:r>
            <a:r>
              <a:rPr lang="en-US" altLang="en-US" sz="1800">
                <a:latin typeface="Courier New" panose="02070309020205020404" pitchFamily="49" charset="0"/>
                <a:cs typeface="Courier New" panose="02070309020205020404" pitchFamily="49" charset="0"/>
              </a:rPr>
              <a:t>-1, -1, +1, -3, -3, +1, -1, -1</a:t>
            </a:r>
            <a:endParaRPr lang="en-US" altLang="en-US">
              <a:latin typeface="Courier New" panose="02070309020205020404" pitchFamily="49" charset="0"/>
              <a:cs typeface="Courier New" panose="02070309020205020404" pitchFamily="49" charset="0"/>
            </a:endParaRPr>
          </a:p>
          <a:p>
            <a:pPr lvl="1" eaLnBrk="1" hangingPunct="1"/>
            <a:r>
              <a:rPr lang="en-US" altLang="en-US"/>
              <a:t>Sum of Products: -8</a:t>
            </a:r>
          </a:p>
          <a:p>
            <a:pPr lvl="1" eaLnBrk="1" hangingPunct="1"/>
            <a:r>
              <a:rPr lang="en-US" altLang="en-US"/>
              <a:t>Decode rule: For result near -8, data is binary 0</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6C68-B9DB-AF8B-473B-764486BCAD80}"/>
              </a:ext>
            </a:extLst>
          </p:cNvPr>
          <p:cNvSpPr>
            <a:spLocks noGrp="1"/>
          </p:cNvSpPr>
          <p:nvPr>
            <p:ph type="title"/>
          </p:nvPr>
        </p:nvSpPr>
        <p:spPr/>
        <p:txBody>
          <a:bodyPr/>
          <a:lstStyle/>
          <a:p>
            <a:endParaRPr lang="en-GB" dirty="0"/>
          </a:p>
        </p:txBody>
      </p:sp>
      <p:sp>
        <p:nvSpPr>
          <p:cNvPr id="4" name="Slide Number Placeholder 3">
            <a:extLst>
              <a:ext uri="{FF2B5EF4-FFF2-40B4-BE49-F238E27FC236}">
                <a16:creationId xmlns:a16="http://schemas.microsoft.com/office/drawing/2014/main" id="{19AE2731-A1FF-3D18-F908-F9ED89813582}"/>
              </a:ext>
            </a:extLst>
          </p:cNvPr>
          <p:cNvSpPr>
            <a:spLocks noGrp="1"/>
          </p:cNvSpPr>
          <p:nvPr>
            <p:ph type="sldNum" sz="quarter" idx="11"/>
          </p:nvPr>
        </p:nvSpPr>
        <p:spPr/>
        <p:txBody>
          <a:bodyPr/>
          <a:lstStyle/>
          <a:p>
            <a:fld id="{DA74B27A-9F94-4AB0-8E28-79F23ED549D9}" type="slidenum">
              <a:rPr lang="en-US" smtClean="0"/>
              <a:pPr/>
              <a:t>6</a:t>
            </a:fld>
            <a:endParaRPr lang="en-US" dirty="0"/>
          </a:p>
        </p:txBody>
      </p:sp>
      <p:pic>
        <p:nvPicPr>
          <p:cNvPr id="2050" name="Picture 2" descr="PCM">
            <a:extLst>
              <a:ext uri="{FF2B5EF4-FFF2-40B4-BE49-F238E27FC236}">
                <a16:creationId xmlns:a16="http://schemas.microsoft.com/office/drawing/2014/main" id="{3542E35B-5D18-BCFB-09C3-12E7B52091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997" y="685800"/>
            <a:ext cx="8457607"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43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5B5EB1F-F3F2-F2D3-D761-806D40DF5B81}"/>
              </a:ext>
            </a:extLst>
          </p:cNvPr>
          <p:cNvPicPr>
            <a:picLocks noGrp="1" noChangeAspect="1"/>
          </p:cNvPicPr>
          <p:nvPr>
            <p:ph idx="1"/>
          </p:nvPr>
        </p:nvPicPr>
        <p:blipFill>
          <a:blip r:embed="rId2"/>
          <a:stretch>
            <a:fillRect/>
          </a:stretch>
        </p:blipFill>
        <p:spPr>
          <a:xfrm>
            <a:off x="91908" y="304800"/>
            <a:ext cx="9112052" cy="4572000"/>
          </a:xfrm>
        </p:spPr>
      </p:pic>
      <p:sp>
        <p:nvSpPr>
          <p:cNvPr id="4" name="Slide Number Placeholder 3">
            <a:extLst>
              <a:ext uri="{FF2B5EF4-FFF2-40B4-BE49-F238E27FC236}">
                <a16:creationId xmlns:a16="http://schemas.microsoft.com/office/drawing/2014/main" id="{3E394818-A60B-9E69-CF94-4008D8A35719}"/>
              </a:ext>
            </a:extLst>
          </p:cNvPr>
          <p:cNvSpPr>
            <a:spLocks noGrp="1"/>
          </p:cNvSpPr>
          <p:nvPr>
            <p:ph type="sldNum" sz="quarter" idx="11"/>
          </p:nvPr>
        </p:nvSpPr>
        <p:spPr/>
        <p:txBody>
          <a:bodyPr/>
          <a:lstStyle/>
          <a:p>
            <a:fld id="{DA74B27A-9F94-4AB0-8E28-79F23ED549D9}" type="slidenum">
              <a:rPr lang="en-US" smtClean="0"/>
              <a:pPr/>
              <a:t>7</a:t>
            </a:fld>
            <a:endParaRPr lang="en-US" dirty="0"/>
          </a:p>
        </p:txBody>
      </p:sp>
      <p:sp>
        <p:nvSpPr>
          <p:cNvPr id="7" name="TextBox 6">
            <a:extLst>
              <a:ext uri="{FF2B5EF4-FFF2-40B4-BE49-F238E27FC236}">
                <a16:creationId xmlns:a16="http://schemas.microsoft.com/office/drawing/2014/main" id="{8FDE966E-F106-DE58-DF00-686D0CA18562}"/>
              </a:ext>
            </a:extLst>
          </p:cNvPr>
          <p:cNvSpPr txBox="1"/>
          <p:nvPr/>
        </p:nvSpPr>
        <p:spPr>
          <a:xfrm>
            <a:off x="1219200" y="5638800"/>
            <a:ext cx="7173686" cy="369332"/>
          </a:xfrm>
          <a:prstGeom prst="rect">
            <a:avLst/>
          </a:prstGeom>
          <a:noFill/>
        </p:spPr>
        <p:txBody>
          <a:bodyPr wrap="square" rtlCol="0">
            <a:spAutoFit/>
          </a:bodyPr>
          <a:lstStyle/>
          <a:p>
            <a:r>
              <a:rPr lang="en-GB" sz="1800" b="0" i="0" u="none" strike="noStrike" baseline="0" dirty="0">
                <a:solidFill>
                  <a:srgbClr val="231F20"/>
                </a:solidFill>
                <a:latin typeface="Calibri" panose="020F0502020204030204" pitchFamily="34" charset="0"/>
                <a:cs typeface="Calibri" panose="020F0502020204030204" pitchFamily="34" charset="0"/>
              </a:rPr>
              <a:t>Encoding result(32 bits/s)   (1000 1110  1111   1011 0101  0001 0001 0101)</a:t>
            </a:r>
            <a:endParaRPr lang="en-US" dirty="0">
              <a:solidFill>
                <a:schemeClr val="tx1"/>
              </a:solidFill>
              <a:latin typeface="+mj-lt"/>
            </a:endParaRPr>
          </a:p>
        </p:txBody>
      </p:sp>
      <p:sp>
        <p:nvSpPr>
          <p:cNvPr id="2" name="TextBox 1">
            <a:extLst>
              <a:ext uri="{FF2B5EF4-FFF2-40B4-BE49-F238E27FC236}">
                <a16:creationId xmlns:a16="http://schemas.microsoft.com/office/drawing/2014/main" id="{59C58B0F-BCDE-18BB-E38D-7E01EEA8D7C8}"/>
              </a:ext>
            </a:extLst>
          </p:cNvPr>
          <p:cNvSpPr txBox="1"/>
          <p:nvPr/>
        </p:nvSpPr>
        <p:spPr>
          <a:xfrm>
            <a:off x="1143000" y="4989554"/>
            <a:ext cx="1502334" cy="646331"/>
          </a:xfrm>
          <a:prstGeom prst="rect">
            <a:avLst/>
          </a:prstGeom>
          <a:noFill/>
        </p:spPr>
        <p:txBody>
          <a:bodyPr wrap="none" rtlCol="0">
            <a:spAutoFit/>
          </a:bodyPr>
          <a:lstStyle/>
          <a:p>
            <a:r>
              <a:rPr lang="en-GB" sz="1800" b="0" i="0" u="none" strike="noStrike" baseline="0" dirty="0">
                <a:solidFill>
                  <a:srgbClr val="231F20"/>
                </a:solidFill>
                <a:latin typeface="Calibri" panose="020F0502020204030204" pitchFamily="34" charset="0"/>
                <a:cs typeface="Calibri" panose="020F0502020204030204" pitchFamily="34" charset="0"/>
              </a:rPr>
              <a:t>Sampling 8 Hz</a:t>
            </a:r>
          </a:p>
          <a:p>
            <a:r>
              <a:rPr lang="en-GB" sz="1800" dirty="0">
                <a:solidFill>
                  <a:srgbClr val="231F20"/>
                </a:solidFill>
                <a:latin typeface="Calibri" panose="020F0502020204030204" pitchFamily="34" charset="0"/>
                <a:cs typeface="Calibri" panose="020F0502020204030204" pitchFamily="34" charset="0"/>
              </a:rPr>
              <a:t>Quantize 4 bit</a:t>
            </a:r>
            <a:endParaRPr lang="en-US" dirty="0">
              <a:solidFill>
                <a:schemeClr val="tx1"/>
              </a:solidFill>
              <a:latin typeface="+mj-lt"/>
            </a:endParaRPr>
          </a:p>
        </p:txBody>
      </p:sp>
    </p:spTree>
    <p:extLst>
      <p:ext uri="{BB962C8B-B14F-4D97-AF65-F5344CB8AC3E}">
        <p14:creationId xmlns:p14="http://schemas.microsoft.com/office/powerpoint/2010/main" val="641689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0D912-D433-2501-08D0-0ECE65ACE9AD}"/>
              </a:ext>
            </a:extLst>
          </p:cNvPr>
          <p:cNvSpPr>
            <a:spLocks noGrp="1"/>
          </p:cNvSpPr>
          <p:nvPr>
            <p:ph type="title"/>
          </p:nvPr>
        </p:nvSpPr>
        <p:spPr/>
        <p:txBody>
          <a:bodyPr/>
          <a:lstStyle/>
          <a:p>
            <a:r>
              <a:rPr lang="en-US" dirty="0"/>
              <a:t>Wireless Communication System</a:t>
            </a:r>
            <a:endParaRPr lang="en-GB" dirty="0"/>
          </a:p>
        </p:txBody>
      </p:sp>
      <p:pic>
        <p:nvPicPr>
          <p:cNvPr id="6" name="Content Placeholder 5">
            <a:extLst>
              <a:ext uri="{FF2B5EF4-FFF2-40B4-BE49-F238E27FC236}">
                <a16:creationId xmlns:a16="http://schemas.microsoft.com/office/drawing/2014/main" id="{44794852-5C5A-5CBF-98E2-1C6279E0F778}"/>
              </a:ext>
            </a:extLst>
          </p:cNvPr>
          <p:cNvPicPr>
            <a:picLocks noGrp="1" noChangeAspect="1"/>
          </p:cNvPicPr>
          <p:nvPr>
            <p:ph idx="1"/>
          </p:nvPr>
        </p:nvPicPr>
        <p:blipFill>
          <a:blip r:embed="rId2"/>
          <a:stretch>
            <a:fillRect/>
          </a:stretch>
        </p:blipFill>
        <p:spPr>
          <a:xfrm>
            <a:off x="228600" y="2209800"/>
            <a:ext cx="8564661" cy="3048000"/>
          </a:xfrm>
        </p:spPr>
      </p:pic>
      <p:sp>
        <p:nvSpPr>
          <p:cNvPr id="3" name="Rectangle: Rounded Corners 2">
            <a:extLst>
              <a:ext uri="{FF2B5EF4-FFF2-40B4-BE49-F238E27FC236}">
                <a16:creationId xmlns:a16="http://schemas.microsoft.com/office/drawing/2014/main" id="{488753C9-CCEF-869A-DF8F-F251448EBE57}"/>
              </a:ext>
            </a:extLst>
          </p:cNvPr>
          <p:cNvSpPr/>
          <p:nvPr/>
        </p:nvSpPr>
        <p:spPr bwMode="auto">
          <a:xfrm>
            <a:off x="4038600" y="2590800"/>
            <a:ext cx="1752600" cy="2590800"/>
          </a:xfrm>
          <a:prstGeom prst="roundRect">
            <a:avLst/>
          </a:prstGeom>
          <a:solidFill>
            <a:srgbClr val="92D050">
              <a:alpha val="29000"/>
            </a:srgbClr>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FFFFFF"/>
              </a:solidFill>
              <a:effectLst/>
              <a:latin typeface="Times New Roman" pitchFamily="18" charset="0"/>
            </a:endParaRPr>
          </a:p>
        </p:txBody>
      </p:sp>
      <p:sp>
        <p:nvSpPr>
          <p:cNvPr id="4" name="Slide Number Placeholder 3">
            <a:extLst>
              <a:ext uri="{FF2B5EF4-FFF2-40B4-BE49-F238E27FC236}">
                <a16:creationId xmlns:a16="http://schemas.microsoft.com/office/drawing/2014/main" id="{7DDA068A-62C8-1B1D-E5F8-774C0152A56F}"/>
              </a:ext>
            </a:extLst>
          </p:cNvPr>
          <p:cNvSpPr>
            <a:spLocks noGrp="1"/>
          </p:cNvSpPr>
          <p:nvPr>
            <p:ph type="sldNum" sz="quarter" idx="11"/>
          </p:nvPr>
        </p:nvSpPr>
        <p:spPr/>
        <p:txBody>
          <a:bodyPr/>
          <a:lstStyle/>
          <a:p>
            <a:fld id="{DA74B27A-9F94-4AB0-8E28-79F23ED549D9}" type="slidenum">
              <a:rPr lang="en-US" smtClean="0"/>
              <a:pPr/>
              <a:t>8</a:t>
            </a:fld>
            <a:endParaRPr lang="en-US" dirty="0"/>
          </a:p>
        </p:txBody>
      </p:sp>
    </p:spTree>
    <p:extLst>
      <p:ext uri="{BB962C8B-B14F-4D97-AF65-F5344CB8AC3E}">
        <p14:creationId xmlns:p14="http://schemas.microsoft.com/office/powerpoint/2010/main" val="400483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C31BCB87-74EA-4E83-0914-A574192BC546}"/>
              </a:ext>
            </a:extLst>
          </p:cNvPr>
          <p:cNvSpPr>
            <a:spLocks noGrp="1"/>
          </p:cNvSpPr>
          <p:nvPr>
            <p:ph type="title"/>
          </p:nvPr>
        </p:nvSpPr>
        <p:spPr/>
        <p:txBody>
          <a:bodyPr/>
          <a:lstStyle/>
          <a:p>
            <a:r>
              <a:rPr lang="en-US" altLang="en-US" dirty="0"/>
              <a:t>Channel Coding</a:t>
            </a:r>
            <a:endParaRPr lang="en-CA" altLang="en-US" dirty="0"/>
          </a:p>
        </p:txBody>
      </p:sp>
      <p:sp>
        <p:nvSpPr>
          <p:cNvPr id="27651" name="Content Placeholder 3">
            <a:extLst>
              <a:ext uri="{FF2B5EF4-FFF2-40B4-BE49-F238E27FC236}">
                <a16:creationId xmlns:a16="http://schemas.microsoft.com/office/drawing/2014/main" id="{D8FD80D3-9E73-2A26-2A61-2FD80C7F4370}"/>
              </a:ext>
            </a:extLst>
          </p:cNvPr>
          <p:cNvSpPr>
            <a:spLocks noGrp="1"/>
          </p:cNvSpPr>
          <p:nvPr>
            <p:ph idx="1"/>
          </p:nvPr>
        </p:nvSpPr>
        <p:spPr/>
        <p:txBody>
          <a:bodyPr/>
          <a:lstStyle/>
          <a:p>
            <a:r>
              <a:rPr lang="en-GB" altLang="en-US" dirty="0"/>
              <a:t>Channel coding is a technique used in digital communications to ensure a transmission is received with minimal or no errors.</a:t>
            </a:r>
          </a:p>
          <a:p>
            <a:r>
              <a:rPr lang="en-GB" altLang="en-US" dirty="0"/>
              <a:t>Coding adds additional bits to the original payload to provide a means of protecting the original information.</a:t>
            </a:r>
          </a:p>
          <a:p>
            <a:r>
              <a:rPr lang="en-GB" altLang="en-US" dirty="0"/>
              <a:t>The purpose of the channel encoder is to provide the receiver with the ability to detect transmission errors.</a:t>
            </a:r>
            <a:endParaRPr lang="en-CA" altLang="en-US" dirty="0"/>
          </a:p>
        </p:txBody>
      </p:sp>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2121</Words>
  <Application>Microsoft Office PowerPoint</Application>
  <PresentationFormat>On-screen Show (4:3)</PresentationFormat>
  <Paragraphs>247</Paragraphs>
  <Slides>51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Courier New</vt:lpstr>
      <vt:lpstr>FSBrabo</vt:lpstr>
      <vt:lpstr>Times New Roman</vt:lpstr>
      <vt:lpstr>Verdana</vt:lpstr>
      <vt:lpstr>Default Design</vt:lpstr>
      <vt:lpstr>Wireless Communication System</vt:lpstr>
      <vt:lpstr>Wireless Communication System</vt:lpstr>
      <vt:lpstr>Source Encoder</vt:lpstr>
      <vt:lpstr>Pulse-code modulation (PCM)</vt:lpstr>
      <vt:lpstr>PowerPoint Presentation</vt:lpstr>
      <vt:lpstr>PowerPoint Presentation</vt:lpstr>
      <vt:lpstr>PowerPoint Presentation</vt:lpstr>
      <vt:lpstr>Wireless Communication System</vt:lpstr>
      <vt:lpstr>Channel Coding</vt:lpstr>
      <vt:lpstr>Cyclic redundancy check</vt:lpstr>
      <vt:lpstr>The steps in CRC generation are as follows: </vt:lpstr>
      <vt:lpstr>Example </vt:lpstr>
      <vt:lpstr>PowerPoint Presentation</vt:lpstr>
      <vt:lpstr>PowerPoint Presentation</vt:lpstr>
      <vt:lpstr>Wireless Communication System</vt:lpstr>
      <vt:lpstr>Radio Frequency Modulation</vt:lpstr>
      <vt:lpstr>Analog Modulation</vt:lpstr>
      <vt:lpstr>PowerPoint Presentation</vt:lpstr>
      <vt:lpstr>PowerPoint Presentation</vt:lpstr>
      <vt:lpstr>PowerPoint Presentation</vt:lpstr>
      <vt:lpstr>PowerPoint Presentation</vt:lpstr>
      <vt:lpstr>Digital Modulation</vt:lpstr>
      <vt:lpstr>Digital Modulation</vt:lpstr>
      <vt:lpstr>PowerPoint Presentation</vt:lpstr>
      <vt:lpstr>PowerPoint Presentation</vt:lpstr>
      <vt:lpstr>PowerPoint Presentation</vt:lpstr>
      <vt:lpstr>Spread Spectrum</vt:lpstr>
      <vt:lpstr>PowerPoint Presentation</vt:lpstr>
      <vt:lpstr>FHSS</vt:lpstr>
      <vt:lpstr>DSSS</vt:lpstr>
      <vt:lpstr>Multiplexing</vt:lpstr>
      <vt:lpstr>PowerPoint Presentation</vt:lpstr>
      <vt:lpstr>Multiplexing (Cont)</vt:lpstr>
      <vt:lpstr>Multiplexing (Cont)</vt:lpstr>
      <vt:lpstr>Time division multiplexing (TDM)</vt:lpstr>
      <vt:lpstr>Time division multiplexing (TDM)</vt:lpstr>
      <vt:lpstr>Time division multiple access (TDMA)</vt:lpstr>
      <vt:lpstr>PowerPoint Presentation</vt:lpstr>
      <vt:lpstr>Frequency Division Multiplexing FDM</vt:lpstr>
      <vt:lpstr>PowerPoint Presentation</vt:lpstr>
      <vt:lpstr>Frequency Division Multiple Access FDMA</vt:lpstr>
      <vt:lpstr>PowerPoint Presentation</vt:lpstr>
      <vt:lpstr>Orthogonal Frequency Division Multiplexing OFDM</vt:lpstr>
      <vt:lpstr>OFDM</vt:lpstr>
      <vt:lpstr>PowerPoint Presentation</vt:lpstr>
      <vt:lpstr>Code Division Multiplexing CDM</vt:lpstr>
      <vt:lpstr>Code Division Multiplexing (continued)</vt:lpstr>
      <vt:lpstr>Code Division Multiplexing (continued)</vt:lpstr>
      <vt:lpstr>Code Division Multiplexing (continued)</vt:lpstr>
      <vt:lpstr>Code Division Multiplexing (continued)</vt:lpstr>
      <vt:lpstr>Code Division Multiplexing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CWNA Guide to Wireless LANs,Third Edition</dc:title>
  <dc:subject>Chapter One</dc:subject>
  <dc:creator/>
  <cp:lastModifiedBy/>
  <cp:revision>237</cp:revision>
  <dcterms:created xsi:type="dcterms:W3CDTF">2002-09-27T23:29:22Z</dcterms:created>
  <dcterms:modified xsi:type="dcterms:W3CDTF">2024-03-07T20:22:16Z</dcterms:modified>
</cp:coreProperties>
</file>